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8" r:id="rId3"/>
    <p:sldId id="257" r:id="rId4"/>
    <p:sldId id="258" r:id="rId5"/>
    <p:sldId id="259" r:id="rId6"/>
    <p:sldId id="260" r:id="rId7"/>
    <p:sldId id="261" r:id="rId8"/>
    <p:sldId id="262" r:id="rId9"/>
    <p:sldId id="263" r:id="rId10"/>
    <p:sldId id="264" r:id="rId11"/>
    <p:sldId id="277" r:id="rId12"/>
    <p:sldId id="276" r:id="rId13"/>
    <p:sldId id="266" r:id="rId14"/>
    <p:sldId id="267" r:id="rId15"/>
    <p:sldId id="268" r:id="rId16"/>
    <p:sldId id="269" r:id="rId17"/>
    <p:sldId id="270" r:id="rId18"/>
    <p:sldId id="271" r:id="rId19"/>
    <p:sldId id="272" r:id="rId20"/>
    <p:sldId id="273" r:id="rId21"/>
    <p:sldId id="274" r:id="rId22"/>
    <p:sldId id="275" r:id="rId23"/>
    <p:sldId id="279" r:id="rId24"/>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2240" autoAdjust="0"/>
  </p:normalViewPr>
  <p:slideViewPr>
    <p:cSldViewPr>
      <p:cViewPr varScale="1">
        <p:scale>
          <a:sx n="70" d="100"/>
          <a:sy n="70" d="100"/>
        </p:scale>
        <p:origin x="-564" y="-12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0843E4B5-9144-4C33-B01B-793AA394A50D}" type="datetimeFigureOut">
              <a:rPr lang="ru-RU"/>
              <a:pPr>
                <a:defRPr/>
              </a:pPr>
              <a:t>16.12.2011</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8543B791-CD99-45F5-B370-A56276B5F114}"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C6878E45-B926-408C-87BA-A487D4765194}" type="datetimeFigureOut">
              <a:rPr lang="ru-RU"/>
              <a:pPr>
                <a:defRPr/>
              </a:pPr>
              <a:t>16.12.2011</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32316E04-3B64-4D82-BAA2-17E2B72C0EFA}"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ADAEC274-1E10-4013-9733-300C4F755E16}" type="datetimeFigureOut">
              <a:rPr lang="ru-RU"/>
              <a:pPr>
                <a:defRPr/>
              </a:pPr>
              <a:t>16.12.2011</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E6DC737C-430B-443F-A354-40AB3D9853B5}"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FEFA3829-FEB0-4E36-A6AD-8BBDAFF586C4}" type="datetimeFigureOut">
              <a:rPr lang="ru-RU"/>
              <a:pPr>
                <a:defRPr/>
              </a:pPr>
              <a:t>16.12.2011</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68FF4F0B-2C2C-4703-B305-39BD09BBEFFF}"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158D2C29-EC37-4B1A-A389-DE7C2EB2B2A5}" type="datetimeFigureOut">
              <a:rPr lang="ru-RU"/>
              <a:pPr>
                <a:defRPr/>
              </a:pPr>
              <a:t>16.12.2011</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70F85168-36A6-49F0-852F-1E21D72267C7}"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DD700C2B-3742-4BAA-8232-5F20301322ED}" type="datetimeFigureOut">
              <a:rPr lang="ru-RU"/>
              <a:pPr>
                <a:defRPr/>
              </a:pPr>
              <a:t>16.12.2011</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212721D0-8442-40DA-A782-6C8558EC3781}"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EA50D956-CD6F-414A-B5DB-88CBD03EBC7D}" type="datetimeFigureOut">
              <a:rPr lang="ru-RU"/>
              <a:pPr>
                <a:defRPr/>
              </a:pPr>
              <a:t>16.12.2011</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9DF6A8B9-8242-4F97-B391-E28C584962EC}"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2E20728F-544A-4EAA-B153-C3E0CECCB087}" type="datetimeFigureOut">
              <a:rPr lang="ru-RU"/>
              <a:pPr>
                <a:defRPr/>
              </a:pPr>
              <a:t>16.12.2011</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F716C552-C996-4AA1-B73B-4CC31E81C7D9}"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5D61CB65-D807-4E38-BC6D-670D1F04C50F}" type="datetimeFigureOut">
              <a:rPr lang="ru-RU"/>
              <a:pPr>
                <a:defRPr/>
              </a:pPr>
              <a:t>16.12.2011</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5F6AA05A-8FC9-4C70-ACAC-EA607B62C5DA}"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7B9F1F01-17CF-486E-B8EB-643020961C88}" type="datetimeFigureOut">
              <a:rPr lang="ru-RU"/>
              <a:pPr>
                <a:defRPr/>
              </a:pPr>
              <a:t>16.12.2011</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F56E4F67-98F1-4291-B793-3E398BB15F7C}"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099B4F85-D7A7-4F23-A469-2822F5004429}" type="datetimeFigureOut">
              <a:rPr lang="ru-RU"/>
              <a:pPr>
                <a:defRPr/>
              </a:pPr>
              <a:t>16.12.2011</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63185184-A3E2-434F-ACB9-45CFB1FC793C}"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50947ECD-A78A-46B3-A6DC-800577CCB16C}" type="datetimeFigureOut">
              <a:rPr lang="ru-RU"/>
              <a:pPr>
                <a:defRPr/>
              </a:pPr>
              <a:t>16.12.2011</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517A09DE-BBEA-4726-B07A-BA91CFB68609}"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4.jpeg"/><Relationship Id="rId1" Type="http://schemas.openxmlformats.org/officeDocument/2006/relationships/slideLayout" Target="../slideLayouts/slideLayout7.xml"/><Relationship Id="rId5" Type="http://schemas.openxmlformats.org/officeDocument/2006/relationships/image" Target="../media/image12.jpeg"/><Relationship Id="rId4" Type="http://schemas.openxmlformats.org/officeDocument/2006/relationships/image" Target="../media/image22.jpeg"/></Relationships>
</file>

<file path=ppt/slides/_rels/slide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571472" y="1142984"/>
            <a:ext cx="6572633" cy="1446550"/>
          </a:xfrm>
          <a:prstGeom prst="rect">
            <a:avLst/>
          </a:prstGeom>
          <a:noFill/>
        </p:spPr>
        <p:txBody>
          <a:bodyPr wrap="none">
            <a:spAutoFit/>
          </a:bodyPr>
          <a:lstStyle/>
          <a:p>
            <a:pPr fontAlgn="auto">
              <a:spcBef>
                <a:spcPts val="0"/>
              </a:spcBef>
              <a:spcAft>
                <a:spcPts val="0"/>
              </a:spcAft>
              <a:defRPr/>
            </a:pPr>
            <a:r>
              <a:rPr lang="ru-RU" sz="44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Impact" pitchFamily="34" charset="0"/>
              </a:rPr>
              <a:t>Добровольная автономия</a:t>
            </a:r>
            <a:br>
              <a:rPr lang="ru-RU" sz="44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Impact" pitchFamily="34" charset="0"/>
              </a:rPr>
            </a:br>
            <a:r>
              <a:rPr lang="ru-RU" sz="44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Impact" pitchFamily="34" charset="0"/>
              </a:rPr>
              <a:t>человека</a:t>
            </a:r>
            <a:endParaRPr lang="ru-RU" sz="44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Impact" pitchFamily="34" charset="0"/>
            </a:endParaRPr>
          </a:p>
        </p:txBody>
      </p:sp>
      <p:sp>
        <p:nvSpPr>
          <p:cNvPr id="5" name="Прямоугольник 4"/>
          <p:cNvSpPr/>
          <p:nvPr/>
        </p:nvSpPr>
        <p:spPr>
          <a:xfrm rot="20729610">
            <a:off x="716119" y="2325401"/>
            <a:ext cx="6773009" cy="1446550"/>
          </a:xfrm>
          <a:prstGeom prst="rect">
            <a:avLst/>
          </a:prstGeom>
          <a:noFill/>
        </p:spPr>
        <p:txBody>
          <a:bodyPr wrap="none">
            <a:spAutoFit/>
          </a:bodyPr>
          <a:lstStyle/>
          <a:p>
            <a:pPr algn="ctr" fontAlgn="auto">
              <a:spcBef>
                <a:spcPts val="0"/>
              </a:spcBef>
              <a:spcAft>
                <a:spcPts val="0"/>
              </a:spcAft>
              <a:defRPr/>
            </a:pPr>
            <a:r>
              <a:rPr lang="ru-RU" sz="8800" b="1" i="1" dirty="0">
                <a:ln w="19050">
                  <a:solidFill>
                    <a:schemeClr val="tx2">
                      <a:tint val="1000"/>
                    </a:schemeClr>
                  </a:solidFill>
                  <a:prstDash val="solid"/>
                </a:ln>
                <a:solidFill>
                  <a:srgbClr val="006600"/>
                </a:solidFill>
                <a:effectLst>
                  <a:outerShdw blurRad="50000" dist="50800" dir="7500000" algn="tl">
                    <a:srgbClr val="000000">
                      <a:shade val="5000"/>
                      <a:alpha val="35000"/>
                    </a:srgbClr>
                  </a:outerShdw>
                </a:effectLst>
                <a:latin typeface="Mistral" pitchFamily="66" charset="0"/>
              </a:rPr>
              <a:t>в</a:t>
            </a:r>
            <a:r>
              <a:rPr lang="ru-RU" sz="8800" b="1" i="1" dirty="0">
                <a:ln w="19050">
                  <a:solidFill>
                    <a:schemeClr val="tx2">
                      <a:tint val="1000"/>
                    </a:schemeClr>
                  </a:solidFill>
                  <a:prstDash val="solid"/>
                </a:ln>
                <a:solidFill>
                  <a:srgbClr val="006600"/>
                </a:solidFill>
                <a:effectLst>
                  <a:outerShdw blurRad="50000" dist="50800" dir="7500000" algn="tl">
                    <a:srgbClr val="000000">
                      <a:shade val="5000"/>
                      <a:alpha val="35000"/>
                    </a:srgbClr>
                  </a:outerShdw>
                </a:effectLst>
                <a:latin typeface="Mistral" pitchFamily="66" charset="0"/>
              </a:rPr>
              <a:t> природной среде</a:t>
            </a:r>
            <a:endParaRPr lang="ru-RU" sz="8800" b="1" i="1" dirty="0">
              <a:ln w="19050">
                <a:solidFill>
                  <a:schemeClr val="tx2">
                    <a:tint val="1000"/>
                  </a:schemeClr>
                </a:solidFill>
                <a:prstDash val="solid"/>
              </a:ln>
              <a:solidFill>
                <a:srgbClr val="006600"/>
              </a:solidFill>
              <a:effectLst>
                <a:outerShdw blurRad="50000" dist="50800" dir="7500000" algn="tl">
                  <a:srgbClr val="000000">
                    <a:shade val="5000"/>
                    <a:alpha val="35000"/>
                  </a:srgbClr>
                </a:outerShdw>
              </a:effectLst>
              <a:latin typeface="Mistral" pitchFamily="66" charset="0"/>
            </a:endParaRPr>
          </a:p>
        </p:txBody>
      </p:sp>
      <p:pic>
        <p:nvPicPr>
          <p:cNvPr id="6" name="Рисунок 5" descr="250px-Scottgroup.jpg"/>
          <p:cNvPicPr>
            <a:picLocks noChangeAspect="1"/>
          </p:cNvPicPr>
          <p:nvPr/>
        </p:nvPicPr>
        <p:blipFill>
          <a:blip r:embed="rId2"/>
          <a:stretch>
            <a:fillRect/>
          </a:stretch>
        </p:blipFill>
        <p:spPr>
          <a:xfrm>
            <a:off x="5286375" y="3500438"/>
            <a:ext cx="3175000" cy="2222500"/>
          </a:xfrm>
          <a:prstGeom prst="rect">
            <a:avLst/>
          </a:prstGeom>
          <a:ln>
            <a:solidFill>
              <a:schemeClr val="tx1">
                <a:lumMod val="75000"/>
                <a:lumOff val="25000"/>
              </a:schemeClr>
            </a:solidFill>
          </a:ln>
        </p:spPr>
      </p:pic>
      <p:sp>
        <p:nvSpPr>
          <p:cNvPr id="7" name="TextBox 6"/>
          <p:cNvSpPr txBox="1"/>
          <p:nvPr/>
        </p:nvSpPr>
        <p:spPr>
          <a:xfrm>
            <a:off x="5019675" y="6488113"/>
            <a:ext cx="184150" cy="366712"/>
          </a:xfrm>
          <a:prstGeom prst="rect">
            <a:avLst/>
          </a:prstGeom>
          <a:noFill/>
        </p:spPr>
        <p:txBody>
          <a:bodyPr wrap="none">
            <a:spAutoFit/>
          </a:bodyPr>
          <a:lstStyle/>
          <a:p>
            <a:endParaRPr lang="ru-RU">
              <a:solidFill>
                <a:srgbClr val="7F7F7F"/>
              </a:solidFill>
              <a:latin typeface="Calibri"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Прямоугольник 1"/>
          <p:cNvSpPr>
            <a:spLocks noChangeArrowheads="1"/>
          </p:cNvSpPr>
          <p:nvPr/>
        </p:nvSpPr>
        <p:spPr bwMode="auto">
          <a:xfrm>
            <a:off x="0" y="928688"/>
            <a:ext cx="5072063" cy="1200150"/>
          </a:xfrm>
          <a:prstGeom prst="rect">
            <a:avLst/>
          </a:prstGeom>
          <a:noFill/>
          <a:ln w="9525">
            <a:noFill/>
            <a:miter lim="800000"/>
            <a:headEnd/>
            <a:tailEnd/>
          </a:ln>
        </p:spPr>
        <p:txBody>
          <a:bodyPr>
            <a:spAutoFit/>
          </a:bodyPr>
          <a:lstStyle/>
          <a:p>
            <a:r>
              <a:rPr lang="ru-RU" sz="2400">
                <a:latin typeface="Calibri" pitchFamily="34" charset="0"/>
              </a:rPr>
              <a:t>Норвежскую экспедицию возглавлял Руаль Амундсен, полярный путешественник и исследователь. </a:t>
            </a:r>
          </a:p>
        </p:txBody>
      </p:sp>
      <p:sp>
        <p:nvSpPr>
          <p:cNvPr id="3" name="Прямоугольник 2"/>
          <p:cNvSpPr/>
          <p:nvPr/>
        </p:nvSpPr>
        <p:spPr>
          <a:xfrm>
            <a:off x="0" y="0"/>
            <a:ext cx="3441968" cy="646331"/>
          </a:xfrm>
          <a:prstGeom prst="rect">
            <a:avLst/>
          </a:prstGeom>
          <a:noFill/>
        </p:spPr>
        <p:txBody>
          <a:bodyPr wrap="none">
            <a:spAutoFit/>
          </a:bodyPr>
          <a:lstStyle/>
          <a:p>
            <a:pPr fontAlgn="auto">
              <a:spcBef>
                <a:spcPts val="0"/>
              </a:spcBef>
              <a:spcAft>
                <a:spcPts val="0"/>
              </a:spcAft>
              <a:defRPr/>
            </a:pPr>
            <a:r>
              <a:rPr lang="ru-RU" sz="3600" b="1" dirty="0" err="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Impact" pitchFamily="34" charset="0"/>
              </a:rPr>
              <a:t>Руаль</a:t>
            </a:r>
            <a:r>
              <a:rPr lang="ru-RU" sz="36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Impact" pitchFamily="34" charset="0"/>
              </a:rPr>
              <a:t> Амундсен</a:t>
            </a:r>
            <a:endParaRPr lang="ru-RU" sz="36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Impact" pitchFamily="34" charset="0"/>
            </a:endParaRPr>
          </a:p>
        </p:txBody>
      </p:sp>
      <p:pic>
        <p:nvPicPr>
          <p:cNvPr id="22531" name="Рисунок 3" descr="250px-Nlc_amundsen.jpg"/>
          <p:cNvPicPr>
            <a:picLocks noChangeAspect="1"/>
          </p:cNvPicPr>
          <p:nvPr/>
        </p:nvPicPr>
        <p:blipFill>
          <a:blip r:embed="rId2"/>
          <a:srcRect/>
          <a:stretch>
            <a:fillRect/>
          </a:stretch>
        </p:blipFill>
        <p:spPr bwMode="auto">
          <a:xfrm>
            <a:off x="5214938" y="1000125"/>
            <a:ext cx="3175000" cy="4457700"/>
          </a:xfrm>
          <a:prstGeom prst="rect">
            <a:avLst/>
          </a:prstGeom>
          <a:noFill/>
          <a:ln w="9525">
            <a:noFill/>
            <a:miter lim="800000"/>
            <a:headEnd/>
            <a:tailEnd/>
          </a:ln>
        </p:spPr>
      </p:pic>
      <p:sp>
        <p:nvSpPr>
          <p:cNvPr id="22532" name="Прямоугольник 6"/>
          <p:cNvSpPr>
            <a:spLocks noChangeArrowheads="1"/>
          </p:cNvSpPr>
          <p:nvPr/>
        </p:nvSpPr>
        <p:spPr bwMode="auto">
          <a:xfrm>
            <a:off x="0" y="2286000"/>
            <a:ext cx="5143500" cy="4154488"/>
          </a:xfrm>
          <a:prstGeom prst="rect">
            <a:avLst/>
          </a:prstGeom>
          <a:noFill/>
          <a:ln w="9525">
            <a:noFill/>
            <a:miter lim="800000"/>
            <a:headEnd/>
            <a:tailEnd/>
          </a:ln>
        </p:spPr>
        <p:txBody>
          <a:bodyPr>
            <a:spAutoFit/>
          </a:bodyPr>
          <a:lstStyle/>
          <a:p>
            <a:r>
              <a:rPr lang="ru-RU" sz="2400">
                <a:latin typeface="Calibri" pitchFamily="34" charset="0"/>
              </a:rPr>
              <a:t>Руаль Амундсен исключительно умело организовал экспедицию и выбрал маршрут движения к Южному полюсу. Верный расчет позволил отряду Амундсена избежать на своем пути сильных морозов и затяжных метелей. Поход был совершен в сжатые сроки, в соответствии с графиком движения, определенным Амундсеном, в пределах антарктического лета. </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85750" y="3571875"/>
            <a:ext cx="8545513" cy="3046413"/>
          </a:xfrm>
          <a:prstGeom prst="rect">
            <a:avLst/>
          </a:prstGeom>
          <a:noFill/>
        </p:spPr>
        <p:txBody>
          <a:bodyPr wrap="none">
            <a:spAutoFit/>
          </a:bodyPr>
          <a:lstStyle/>
          <a:p>
            <a:pPr fontAlgn="auto">
              <a:spcBef>
                <a:spcPts val="0"/>
              </a:spcBef>
              <a:spcAft>
                <a:spcPts val="0"/>
              </a:spcAft>
              <a:defRPr/>
            </a:pPr>
            <a:r>
              <a:rPr lang="ru-RU" sz="2400" dirty="0">
                <a:solidFill>
                  <a:schemeClr val="tx1">
                    <a:lumMod val="95000"/>
                    <a:lumOff val="5000"/>
                  </a:schemeClr>
                </a:solidFill>
                <a:latin typeface="+mn-lt"/>
              </a:rPr>
              <a:t>19 октября 1911 года пять человек во главе с Амундсеном </a:t>
            </a:r>
          </a:p>
          <a:p>
            <a:pPr fontAlgn="auto">
              <a:spcBef>
                <a:spcPts val="0"/>
              </a:spcBef>
              <a:spcAft>
                <a:spcPts val="0"/>
              </a:spcAft>
              <a:defRPr/>
            </a:pPr>
            <a:r>
              <a:rPr lang="ru-RU" sz="2400" dirty="0">
                <a:solidFill>
                  <a:schemeClr val="tx1">
                    <a:lumMod val="95000"/>
                    <a:lumOff val="5000"/>
                  </a:schemeClr>
                </a:solidFill>
                <a:latin typeface="+mn-lt"/>
              </a:rPr>
              <a:t>отправились к Южному полюсу на четырёх собачьих упряжках. </a:t>
            </a:r>
          </a:p>
          <a:p>
            <a:pPr fontAlgn="auto">
              <a:spcBef>
                <a:spcPts val="0"/>
              </a:spcBef>
              <a:spcAft>
                <a:spcPts val="0"/>
              </a:spcAft>
              <a:defRPr/>
            </a:pPr>
            <a:r>
              <a:rPr lang="ru-RU" sz="2400" dirty="0">
                <a:solidFill>
                  <a:schemeClr val="tx1">
                    <a:lumMod val="95000"/>
                    <a:lumOff val="5000"/>
                  </a:schemeClr>
                </a:solidFill>
                <a:latin typeface="+mn-lt"/>
              </a:rPr>
              <a:t>14 декабря экспедиция достигла Южного полюса, проделав </a:t>
            </a:r>
          </a:p>
          <a:p>
            <a:pPr fontAlgn="auto">
              <a:spcBef>
                <a:spcPts val="0"/>
              </a:spcBef>
              <a:spcAft>
                <a:spcPts val="0"/>
              </a:spcAft>
              <a:defRPr/>
            </a:pPr>
            <a:r>
              <a:rPr lang="ru-RU" sz="2400" dirty="0">
                <a:solidFill>
                  <a:schemeClr val="tx1">
                    <a:lumMod val="95000"/>
                    <a:lumOff val="5000"/>
                  </a:schemeClr>
                </a:solidFill>
                <a:latin typeface="+mn-lt"/>
              </a:rPr>
              <a:t>путь в 1500 км, водрузили флаг Норвегии. Весь поход на </a:t>
            </a:r>
          </a:p>
          <a:p>
            <a:pPr fontAlgn="auto">
              <a:spcBef>
                <a:spcPts val="0"/>
              </a:spcBef>
              <a:spcAft>
                <a:spcPts val="0"/>
              </a:spcAft>
              <a:defRPr/>
            </a:pPr>
            <a:r>
              <a:rPr lang="ru-RU" sz="2400" dirty="0">
                <a:solidFill>
                  <a:schemeClr val="tx1">
                    <a:lumMod val="95000"/>
                    <a:lumOff val="5000"/>
                  </a:schemeClr>
                </a:solidFill>
                <a:latin typeface="+mn-lt"/>
              </a:rPr>
              <a:t>дистанцию 3000 км при экстремальных условиях (подъём и</a:t>
            </a:r>
          </a:p>
          <a:p>
            <a:pPr fontAlgn="auto">
              <a:spcBef>
                <a:spcPts val="0"/>
              </a:spcBef>
              <a:spcAft>
                <a:spcPts val="0"/>
              </a:spcAft>
              <a:defRPr/>
            </a:pPr>
            <a:r>
              <a:rPr lang="ru-RU" sz="2400" dirty="0">
                <a:solidFill>
                  <a:schemeClr val="tx1">
                    <a:lumMod val="95000"/>
                    <a:lumOff val="5000"/>
                  </a:schemeClr>
                </a:solidFill>
                <a:latin typeface="+mn-lt"/>
              </a:rPr>
              <a:t>спуск на плато высотой 3000 м при постоянной температуре </a:t>
            </a:r>
          </a:p>
          <a:p>
            <a:pPr fontAlgn="auto">
              <a:spcBef>
                <a:spcPts val="0"/>
              </a:spcBef>
              <a:spcAft>
                <a:spcPts val="0"/>
              </a:spcAft>
              <a:defRPr/>
            </a:pPr>
            <a:r>
              <a:rPr lang="ru-RU" sz="2400" dirty="0">
                <a:solidFill>
                  <a:schemeClr val="tx1">
                    <a:lumMod val="95000"/>
                    <a:lumOff val="5000"/>
                  </a:schemeClr>
                </a:solidFill>
                <a:latin typeface="+mn-lt"/>
              </a:rPr>
              <a:t>свыше −40° и сильных ветрах) занял 99 дней.</a:t>
            </a:r>
          </a:p>
          <a:p>
            <a:pPr fontAlgn="auto">
              <a:spcBef>
                <a:spcPts val="0"/>
              </a:spcBef>
              <a:spcAft>
                <a:spcPts val="0"/>
              </a:spcAft>
              <a:defRPr/>
            </a:pPr>
            <a:endParaRPr lang="ru-RU" sz="2400" dirty="0">
              <a:solidFill>
                <a:schemeClr val="tx1">
                  <a:lumMod val="95000"/>
                  <a:lumOff val="5000"/>
                </a:schemeClr>
              </a:solidFill>
              <a:latin typeface="+mn-lt"/>
            </a:endParaRPr>
          </a:p>
        </p:txBody>
      </p:sp>
      <p:pic>
        <p:nvPicPr>
          <p:cNvPr id="4" name="Рисунок 3" descr="295px-Pole-observation.jpg"/>
          <p:cNvPicPr>
            <a:picLocks noChangeAspect="1"/>
          </p:cNvPicPr>
          <p:nvPr/>
        </p:nvPicPr>
        <p:blipFill>
          <a:blip r:embed="rId2"/>
          <a:stretch>
            <a:fillRect/>
          </a:stretch>
        </p:blipFill>
        <p:spPr>
          <a:xfrm>
            <a:off x="5357813" y="1071563"/>
            <a:ext cx="3571875" cy="2446337"/>
          </a:xfrm>
          <a:prstGeom prst="rect">
            <a:avLst/>
          </a:prstGeom>
          <a:ln>
            <a:solidFill>
              <a:schemeClr val="tx1">
                <a:lumMod val="75000"/>
                <a:lumOff val="25000"/>
              </a:schemeClr>
            </a:solidFill>
          </a:ln>
        </p:spPr>
      </p:pic>
      <p:sp>
        <p:nvSpPr>
          <p:cNvPr id="23555" name="Прямоугольник 4"/>
          <p:cNvSpPr>
            <a:spLocks noChangeArrowheads="1"/>
          </p:cNvSpPr>
          <p:nvPr/>
        </p:nvSpPr>
        <p:spPr bwMode="auto">
          <a:xfrm>
            <a:off x="285750" y="2071688"/>
            <a:ext cx="5072063" cy="461962"/>
          </a:xfrm>
          <a:prstGeom prst="rect">
            <a:avLst/>
          </a:prstGeom>
          <a:noFill/>
          <a:ln w="9525">
            <a:noFill/>
            <a:miter lim="800000"/>
            <a:headEnd/>
            <a:tailEnd/>
          </a:ln>
        </p:spPr>
        <p:txBody>
          <a:bodyPr>
            <a:spAutoFit/>
          </a:bodyPr>
          <a:lstStyle/>
          <a:p>
            <a:pPr algn="r"/>
            <a:r>
              <a:rPr lang="ru-RU" sz="2400">
                <a:latin typeface="Calibri" pitchFamily="34" charset="0"/>
              </a:rPr>
              <a:t>На Южном полюсе</a:t>
            </a:r>
          </a:p>
        </p:txBody>
      </p:sp>
      <p:sp>
        <p:nvSpPr>
          <p:cNvPr id="6" name="Прямоугольник 5"/>
          <p:cNvSpPr/>
          <p:nvPr/>
        </p:nvSpPr>
        <p:spPr>
          <a:xfrm>
            <a:off x="0" y="0"/>
            <a:ext cx="4006225" cy="646331"/>
          </a:xfrm>
          <a:prstGeom prst="rect">
            <a:avLst/>
          </a:prstGeom>
          <a:noFill/>
        </p:spPr>
        <p:txBody>
          <a:bodyPr wrap="none">
            <a:spAutoFit/>
          </a:bodyPr>
          <a:lstStyle/>
          <a:p>
            <a:pPr fontAlgn="auto">
              <a:spcBef>
                <a:spcPts val="0"/>
              </a:spcBef>
              <a:spcAft>
                <a:spcPts val="0"/>
              </a:spcAft>
              <a:defRPr/>
            </a:pPr>
            <a:r>
              <a:rPr lang="ru-RU" sz="36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Impact" pitchFamily="34" charset="0"/>
              </a:rPr>
              <a:t>Покорение полюса</a:t>
            </a:r>
            <a:endParaRPr lang="ru-RU" sz="36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Impact"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Прямоугольник 1"/>
          <p:cNvSpPr>
            <a:spLocks noChangeArrowheads="1"/>
          </p:cNvSpPr>
          <p:nvPr/>
        </p:nvSpPr>
        <p:spPr bwMode="auto">
          <a:xfrm>
            <a:off x="214313" y="857250"/>
            <a:ext cx="4214812" cy="2678113"/>
          </a:xfrm>
          <a:prstGeom prst="rect">
            <a:avLst/>
          </a:prstGeom>
          <a:noFill/>
          <a:ln w="9525">
            <a:noFill/>
            <a:miter lim="800000"/>
            <a:headEnd/>
            <a:tailEnd/>
          </a:ln>
        </p:spPr>
        <p:txBody>
          <a:bodyPr>
            <a:spAutoFit/>
          </a:bodyPr>
          <a:lstStyle/>
          <a:p>
            <a:r>
              <a:rPr lang="ru-RU" sz="2400">
                <a:latin typeface="Calibri" pitchFamily="34" charset="0"/>
              </a:rPr>
              <a:t>Во главе британской экспедиции стоял Роберт Скотт - морской офицер, капитан первого ранга, имевший опыт руководителя зимовки на арктическом берегу. </a:t>
            </a:r>
          </a:p>
        </p:txBody>
      </p:sp>
      <p:sp>
        <p:nvSpPr>
          <p:cNvPr id="3" name="Прямоугольник 2"/>
          <p:cNvSpPr/>
          <p:nvPr/>
        </p:nvSpPr>
        <p:spPr>
          <a:xfrm>
            <a:off x="0" y="0"/>
            <a:ext cx="2775119" cy="646331"/>
          </a:xfrm>
          <a:prstGeom prst="rect">
            <a:avLst/>
          </a:prstGeom>
          <a:noFill/>
        </p:spPr>
        <p:txBody>
          <a:bodyPr wrap="none">
            <a:spAutoFit/>
          </a:bodyPr>
          <a:lstStyle/>
          <a:p>
            <a:pPr fontAlgn="auto">
              <a:spcBef>
                <a:spcPts val="0"/>
              </a:spcBef>
              <a:spcAft>
                <a:spcPts val="0"/>
              </a:spcAft>
              <a:defRPr/>
            </a:pPr>
            <a:r>
              <a:rPr lang="ru-RU" sz="36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Impact" pitchFamily="34" charset="0"/>
              </a:rPr>
              <a:t>Роберт Скотт</a:t>
            </a:r>
            <a:endParaRPr lang="ru-RU" sz="36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Impact" pitchFamily="34" charset="0"/>
            </a:endParaRPr>
          </a:p>
        </p:txBody>
      </p:sp>
      <p:pic>
        <p:nvPicPr>
          <p:cNvPr id="24579" name="Рисунок 3" descr="220px-Robert_falcon_scott_colored.jpg"/>
          <p:cNvPicPr>
            <a:picLocks noChangeAspect="1"/>
          </p:cNvPicPr>
          <p:nvPr/>
        </p:nvPicPr>
        <p:blipFill>
          <a:blip r:embed="rId2"/>
          <a:srcRect/>
          <a:stretch>
            <a:fillRect/>
          </a:stretch>
        </p:blipFill>
        <p:spPr bwMode="auto">
          <a:xfrm>
            <a:off x="5786438" y="642938"/>
            <a:ext cx="2794000" cy="3009900"/>
          </a:xfrm>
          <a:prstGeom prst="rect">
            <a:avLst/>
          </a:prstGeom>
          <a:noFill/>
          <a:ln w="9525">
            <a:noFill/>
            <a:miter lim="800000"/>
            <a:headEnd/>
            <a:tailEnd/>
          </a:ln>
        </p:spPr>
      </p:pic>
      <p:sp>
        <p:nvSpPr>
          <p:cNvPr id="24580" name="Прямоугольник 4"/>
          <p:cNvSpPr>
            <a:spLocks noChangeArrowheads="1"/>
          </p:cNvSpPr>
          <p:nvPr/>
        </p:nvSpPr>
        <p:spPr bwMode="auto">
          <a:xfrm>
            <a:off x="214313" y="3643313"/>
            <a:ext cx="8643937" cy="2678112"/>
          </a:xfrm>
          <a:prstGeom prst="rect">
            <a:avLst/>
          </a:prstGeom>
          <a:noFill/>
          <a:ln w="9525">
            <a:noFill/>
            <a:miter lim="800000"/>
            <a:headEnd/>
            <a:tailEnd/>
          </a:ln>
        </p:spPr>
        <p:txBody>
          <a:bodyPr>
            <a:spAutoFit/>
          </a:bodyPr>
          <a:lstStyle/>
          <a:p>
            <a:r>
              <a:rPr lang="ru-RU" sz="2400">
                <a:latin typeface="Calibri" pitchFamily="34" charset="0"/>
              </a:rPr>
              <a:t>С самого начала экспедиции Скотта пришлось пережить немало трудностей, отчасти из-за ошибок руководителя, отчасти из-за стечения обстоятельств. Мотосани вышли из строя, а маньчжурских пони, которых Скотт предпочёл собакам, пришлось застрелить: они не выдерживали холода и перегрузок. Тяжёлые сани через расселины в ледяных глетчерах люди тащили на себе.</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Прямоугольник 1"/>
          <p:cNvSpPr>
            <a:spLocks noChangeArrowheads="1"/>
          </p:cNvSpPr>
          <p:nvPr/>
        </p:nvSpPr>
        <p:spPr bwMode="auto">
          <a:xfrm>
            <a:off x="285750" y="2786063"/>
            <a:ext cx="8429625" cy="3786187"/>
          </a:xfrm>
          <a:prstGeom prst="rect">
            <a:avLst/>
          </a:prstGeom>
          <a:noFill/>
          <a:ln w="9525">
            <a:noFill/>
            <a:miter lim="800000"/>
            <a:headEnd/>
            <a:tailEnd/>
          </a:ln>
        </p:spPr>
        <p:txBody>
          <a:bodyPr>
            <a:spAutoFit/>
          </a:bodyPr>
          <a:lstStyle/>
          <a:p>
            <a:r>
              <a:rPr lang="ru-RU" sz="2400">
                <a:latin typeface="Calibri" pitchFamily="34" charset="0"/>
              </a:rPr>
              <a:t>Экспедиция Роберта Скотта достигла Южного полюса более чем на месяц позже - 17 января 1912 г. Маршрут движения к полюсу, выбранный Робертом Скоттом, был длиннее, чем у норвежской экспедиции, а погодные условия по маршруту - сложнее. На пути к полюсу и обратно отряду пришлось испытать сорокаградусные морозы и попасть в затяжную пургу. Основная группа Роберта Скотта, которая достигла Южного полюса, состояла из пяти человек. Все они погибли на обратном пути во время пурги, не дойдя до вспомогательного склада около 20 км. </a:t>
            </a:r>
          </a:p>
        </p:txBody>
      </p:sp>
      <p:sp>
        <p:nvSpPr>
          <p:cNvPr id="3" name="Прямоугольник 2"/>
          <p:cNvSpPr/>
          <p:nvPr/>
        </p:nvSpPr>
        <p:spPr>
          <a:xfrm>
            <a:off x="0" y="0"/>
            <a:ext cx="3945311" cy="646331"/>
          </a:xfrm>
          <a:prstGeom prst="rect">
            <a:avLst/>
          </a:prstGeom>
          <a:noFill/>
        </p:spPr>
        <p:txBody>
          <a:bodyPr wrap="none">
            <a:spAutoFit/>
          </a:bodyPr>
          <a:lstStyle/>
          <a:p>
            <a:pPr fontAlgn="auto">
              <a:spcBef>
                <a:spcPts val="0"/>
              </a:spcBef>
              <a:spcAft>
                <a:spcPts val="0"/>
              </a:spcAft>
              <a:defRPr/>
            </a:pPr>
            <a:r>
              <a:rPr lang="ru-RU" sz="36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Impact" pitchFamily="34" charset="0"/>
              </a:rPr>
              <a:t>Победа и трагедия</a:t>
            </a:r>
            <a:endParaRPr lang="ru-RU" sz="36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Impact" pitchFamily="34" charset="0"/>
            </a:endParaRPr>
          </a:p>
        </p:txBody>
      </p:sp>
      <p:pic>
        <p:nvPicPr>
          <p:cNvPr id="4" name="Рисунок 3" descr="250px-Scottgroup.jpg"/>
          <p:cNvPicPr>
            <a:picLocks noChangeAspect="1"/>
          </p:cNvPicPr>
          <p:nvPr/>
        </p:nvPicPr>
        <p:blipFill>
          <a:blip r:embed="rId2"/>
          <a:stretch>
            <a:fillRect/>
          </a:stretch>
        </p:blipFill>
        <p:spPr>
          <a:xfrm>
            <a:off x="5572125" y="428625"/>
            <a:ext cx="3175000" cy="2222500"/>
          </a:xfrm>
          <a:prstGeom prst="rect">
            <a:avLst/>
          </a:prstGeom>
          <a:ln>
            <a:solidFill>
              <a:schemeClr val="tx1">
                <a:lumMod val="75000"/>
                <a:lumOff val="25000"/>
              </a:schemeClr>
            </a:solid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Прямоугольник 1"/>
          <p:cNvSpPr>
            <a:spLocks noChangeArrowheads="1"/>
          </p:cNvSpPr>
          <p:nvPr/>
        </p:nvSpPr>
        <p:spPr bwMode="auto">
          <a:xfrm>
            <a:off x="285750" y="3500438"/>
            <a:ext cx="8429625" cy="1570037"/>
          </a:xfrm>
          <a:prstGeom prst="rect">
            <a:avLst/>
          </a:prstGeom>
          <a:noFill/>
          <a:ln w="9525">
            <a:noFill/>
            <a:miter lim="800000"/>
            <a:headEnd/>
            <a:tailEnd/>
          </a:ln>
        </p:spPr>
        <p:txBody>
          <a:bodyPr>
            <a:spAutoFit/>
          </a:bodyPr>
          <a:lstStyle/>
          <a:p>
            <a:r>
              <a:rPr lang="ru-RU" sz="2400">
                <a:latin typeface="Calibri" pitchFamily="34" charset="0"/>
              </a:rPr>
              <a:t>Так победа одних и трагическая гибель других увековечили покорение Южного полюса человеком. Стойкость и мужество людей, идущих к намеченной цели, навсегда останутся примером для подражания. </a:t>
            </a:r>
          </a:p>
        </p:txBody>
      </p:sp>
      <p:sp>
        <p:nvSpPr>
          <p:cNvPr id="26626" name="Прямоугольник 3"/>
          <p:cNvSpPr>
            <a:spLocks noChangeArrowheads="1"/>
          </p:cNvSpPr>
          <p:nvPr/>
        </p:nvSpPr>
        <p:spPr bwMode="auto">
          <a:xfrm>
            <a:off x="214313" y="5072063"/>
            <a:ext cx="8143875" cy="1570037"/>
          </a:xfrm>
          <a:prstGeom prst="rect">
            <a:avLst/>
          </a:prstGeom>
          <a:noFill/>
          <a:ln w="9525">
            <a:noFill/>
            <a:miter lim="800000"/>
            <a:headEnd/>
            <a:tailEnd/>
          </a:ln>
        </p:spPr>
        <p:txBody>
          <a:bodyPr>
            <a:spAutoFit/>
          </a:bodyPr>
          <a:lstStyle/>
          <a:p>
            <a:r>
              <a:rPr lang="ru-RU" sz="2400">
                <a:latin typeface="Calibri" pitchFamily="34" charset="0"/>
              </a:rPr>
              <a:t>В память о Скотте и его товарищах в Антарктиде, на одной из вершин мыса Хижины стоит крест. На нём написана строчка из стихов знаменитого английского поэта Теннисона: «Бороться и искать, найти и не сдаваться»</a:t>
            </a:r>
          </a:p>
        </p:txBody>
      </p:sp>
      <p:pic>
        <p:nvPicPr>
          <p:cNvPr id="26627" name="Рисунок 4" descr="scott-cross-big.jpg"/>
          <p:cNvPicPr>
            <a:picLocks noChangeAspect="1"/>
          </p:cNvPicPr>
          <p:nvPr/>
        </p:nvPicPr>
        <p:blipFill>
          <a:blip r:embed="rId2"/>
          <a:srcRect/>
          <a:stretch>
            <a:fillRect/>
          </a:stretch>
        </p:blipFill>
        <p:spPr bwMode="auto">
          <a:xfrm>
            <a:off x="6500813" y="428625"/>
            <a:ext cx="2143125" cy="2857500"/>
          </a:xfrm>
          <a:prstGeom prst="rect">
            <a:avLst/>
          </a:prstGeom>
          <a:noFill/>
          <a:ln w="9525">
            <a:noFill/>
            <a:miter lim="800000"/>
            <a:headEnd/>
            <a:tailEnd/>
          </a:ln>
        </p:spPr>
      </p:pic>
      <p:sp>
        <p:nvSpPr>
          <p:cNvPr id="6" name="Прямоугольник 5"/>
          <p:cNvSpPr/>
          <p:nvPr/>
        </p:nvSpPr>
        <p:spPr>
          <a:xfrm>
            <a:off x="0" y="0"/>
            <a:ext cx="4488729" cy="1200329"/>
          </a:xfrm>
          <a:prstGeom prst="rect">
            <a:avLst/>
          </a:prstGeom>
          <a:noFill/>
        </p:spPr>
        <p:txBody>
          <a:bodyPr wrap="none">
            <a:spAutoFit/>
          </a:bodyPr>
          <a:lstStyle/>
          <a:p>
            <a:pPr fontAlgn="auto">
              <a:spcBef>
                <a:spcPts val="0"/>
              </a:spcBef>
              <a:spcAft>
                <a:spcPts val="0"/>
              </a:spcAft>
              <a:defRPr/>
            </a:pPr>
            <a:r>
              <a:rPr lang="ru-RU" sz="36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Impact" pitchFamily="34" charset="0"/>
              </a:rPr>
              <a:t>Бороться и искать,</a:t>
            </a:r>
          </a:p>
          <a:p>
            <a:pPr fontAlgn="auto">
              <a:spcBef>
                <a:spcPts val="0"/>
              </a:spcBef>
              <a:spcAft>
                <a:spcPts val="0"/>
              </a:spcAft>
              <a:defRPr/>
            </a:pPr>
            <a:r>
              <a:rPr lang="ru-RU" sz="36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Impact" pitchFamily="34" charset="0"/>
              </a:rPr>
              <a:t>найти и не сдаваться</a:t>
            </a:r>
            <a:endParaRPr lang="ru-RU" sz="36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Impact"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Рисунок 3" descr="200px-Bombard1.jpg"/>
          <p:cNvPicPr>
            <a:picLocks noChangeAspect="1"/>
          </p:cNvPicPr>
          <p:nvPr/>
        </p:nvPicPr>
        <p:blipFill>
          <a:blip r:embed="rId2"/>
          <a:srcRect/>
          <a:stretch>
            <a:fillRect/>
          </a:stretch>
        </p:blipFill>
        <p:spPr bwMode="auto">
          <a:xfrm>
            <a:off x="6000750" y="428625"/>
            <a:ext cx="2540000" cy="3175000"/>
          </a:xfrm>
          <a:prstGeom prst="rect">
            <a:avLst/>
          </a:prstGeom>
          <a:noFill/>
          <a:ln w="9525">
            <a:noFill/>
            <a:miter lim="800000"/>
            <a:headEnd/>
            <a:tailEnd/>
          </a:ln>
        </p:spPr>
      </p:pic>
      <p:sp>
        <p:nvSpPr>
          <p:cNvPr id="27650" name="Прямоугольник 1"/>
          <p:cNvSpPr>
            <a:spLocks noChangeArrowheads="1"/>
          </p:cNvSpPr>
          <p:nvPr/>
        </p:nvSpPr>
        <p:spPr bwMode="auto">
          <a:xfrm>
            <a:off x="214313" y="785813"/>
            <a:ext cx="6143625" cy="2678112"/>
          </a:xfrm>
          <a:prstGeom prst="rect">
            <a:avLst/>
          </a:prstGeom>
          <a:noFill/>
          <a:ln w="9525">
            <a:noFill/>
            <a:miter lim="800000"/>
            <a:headEnd/>
            <a:tailEnd/>
          </a:ln>
        </p:spPr>
        <p:txBody>
          <a:bodyPr>
            <a:spAutoFit/>
          </a:bodyPr>
          <a:lstStyle/>
          <a:p>
            <a:r>
              <a:rPr lang="ru-RU" sz="2400">
                <a:latin typeface="Calibri" pitchFamily="34" charset="0"/>
              </a:rPr>
              <a:t>Ален Бомбар, будучи практикующим врачом в при морской больнице, был потрясен тем, что ежегодно десятки тысяч людей гибнут в море. При этом значительная часть их гибла не от утопления, холода или голода, а от страха, от того, что они поверили в неизбежность своей гибели. </a:t>
            </a:r>
          </a:p>
        </p:txBody>
      </p:sp>
      <p:sp>
        <p:nvSpPr>
          <p:cNvPr id="3" name="Прямоугольник 2"/>
          <p:cNvSpPr/>
          <p:nvPr/>
        </p:nvSpPr>
        <p:spPr>
          <a:xfrm>
            <a:off x="0" y="0"/>
            <a:ext cx="2762295" cy="646331"/>
          </a:xfrm>
          <a:prstGeom prst="rect">
            <a:avLst/>
          </a:prstGeom>
          <a:noFill/>
        </p:spPr>
        <p:txBody>
          <a:bodyPr wrap="none">
            <a:spAutoFit/>
          </a:bodyPr>
          <a:lstStyle/>
          <a:p>
            <a:pPr fontAlgn="auto">
              <a:spcBef>
                <a:spcPts val="0"/>
              </a:spcBef>
              <a:spcAft>
                <a:spcPts val="0"/>
              </a:spcAft>
              <a:defRPr/>
            </a:pPr>
            <a:r>
              <a:rPr lang="ru-RU" sz="36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Impact" pitchFamily="34" charset="0"/>
              </a:rPr>
              <a:t>Ален </a:t>
            </a:r>
            <a:r>
              <a:rPr lang="ru-RU" sz="3600" b="1" dirty="0" err="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Impact" pitchFamily="34" charset="0"/>
              </a:rPr>
              <a:t>Бомбар</a:t>
            </a:r>
            <a:endParaRPr lang="ru-RU" sz="36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Impact" pitchFamily="34" charset="0"/>
            </a:endParaRPr>
          </a:p>
        </p:txBody>
      </p:sp>
      <p:sp>
        <p:nvSpPr>
          <p:cNvPr id="27652" name="Прямоугольник 4"/>
          <p:cNvSpPr>
            <a:spLocks noChangeArrowheads="1"/>
          </p:cNvSpPr>
          <p:nvPr/>
        </p:nvSpPr>
        <p:spPr bwMode="auto">
          <a:xfrm>
            <a:off x="357188" y="3929063"/>
            <a:ext cx="8501062" cy="1570037"/>
          </a:xfrm>
          <a:prstGeom prst="rect">
            <a:avLst/>
          </a:prstGeom>
          <a:noFill/>
          <a:ln w="9525">
            <a:noFill/>
            <a:miter lim="800000"/>
            <a:headEnd/>
            <a:tailEnd/>
          </a:ln>
        </p:spPr>
        <p:txBody>
          <a:bodyPr>
            <a:spAutoFit/>
          </a:bodyPr>
          <a:lstStyle/>
          <a:p>
            <a:r>
              <a:rPr lang="ru-RU" sz="2400" i="1">
                <a:latin typeface="Calibri" pitchFamily="34" charset="0"/>
              </a:rPr>
              <a:t>«Жертвы легендарных кораблекрушений, погибшие преждевременно, я знаю: вас убило не море, вас убил не голод, вас убила не жажда! Раскачиваясь на волнах под жалобные крики чаек, вы умерли от страха»</a:t>
            </a:r>
            <a:endParaRPr lang="ru-RU" sz="2400">
              <a:latin typeface="Calibri"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Прямоугольник 1"/>
          <p:cNvSpPr>
            <a:spLocks noChangeArrowheads="1"/>
          </p:cNvSpPr>
          <p:nvPr/>
        </p:nvSpPr>
        <p:spPr bwMode="auto">
          <a:xfrm>
            <a:off x="285750" y="857250"/>
            <a:ext cx="8429625" cy="3786188"/>
          </a:xfrm>
          <a:prstGeom prst="rect">
            <a:avLst/>
          </a:prstGeom>
          <a:noFill/>
          <a:ln w="9525">
            <a:noFill/>
            <a:miter lim="800000"/>
            <a:headEnd/>
            <a:tailEnd/>
          </a:ln>
        </p:spPr>
        <p:txBody>
          <a:bodyPr>
            <a:spAutoFit/>
          </a:bodyPr>
          <a:lstStyle/>
          <a:p>
            <a:r>
              <a:rPr lang="ru-RU" sz="2400">
                <a:latin typeface="Calibri" pitchFamily="34" charset="0"/>
              </a:rPr>
              <a:t>Ален Бомбар был уверен, что в море много пищи и нужно лишь уметь добывать ее. Он рассуждал так: все спасательные средства на кораблях (шлюпки, плоты) имеют набор лесок и других орудий для рыбной ловли. В рыбе заключено почти все, в чем нуждается организм человека, даже пресная вода. Пригодную для питья воду можно получить из сырой свежей рыбы, если пожевать ее или просто выдавить из нее лимфатическую жидкость. Морская вода, употребляемая в небольшом количестве, может помочь человеку спасти организм от обезвоживания. </a:t>
            </a:r>
          </a:p>
        </p:txBody>
      </p:sp>
      <p:sp>
        <p:nvSpPr>
          <p:cNvPr id="3" name="Прямоугольник 2"/>
          <p:cNvSpPr/>
          <p:nvPr/>
        </p:nvSpPr>
        <p:spPr>
          <a:xfrm>
            <a:off x="0" y="0"/>
            <a:ext cx="3304110" cy="646331"/>
          </a:xfrm>
          <a:prstGeom prst="rect">
            <a:avLst/>
          </a:prstGeom>
          <a:noFill/>
        </p:spPr>
        <p:txBody>
          <a:bodyPr wrap="none">
            <a:spAutoFit/>
          </a:bodyPr>
          <a:lstStyle/>
          <a:p>
            <a:pPr fontAlgn="auto">
              <a:spcBef>
                <a:spcPts val="0"/>
              </a:spcBef>
              <a:spcAft>
                <a:spcPts val="0"/>
              </a:spcAft>
              <a:defRPr/>
            </a:pPr>
            <a:r>
              <a:rPr lang="ru-RU" sz="36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Impact" pitchFamily="34" charset="0"/>
              </a:rPr>
              <a:t>Выжить можно</a:t>
            </a:r>
            <a:endParaRPr lang="ru-RU" sz="36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Impact"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Прямоугольник 1"/>
          <p:cNvSpPr>
            <a:spLocks noChangeArrowheads="1"/>
          </p:cNvSpPr>
          <p:nvPr/>
        </p:nvSpPr>
        <p:spPr bwMode="auto">
          <a:xfrm>
            <a:off x="4429125" y="285750"/>
            <a:ext cx="4286250" cy="3046413"/>
          </a:xfrm>
          <a:prstGeom prst="rect">
            <a:avLst/>
          </a:prstGeom>
          <a:noFill/>
          <a:ln w="9525">
            <a:noFill/>
            <a:miter lim="800000"/>
            <a:headEnd/>
            <a:tailEnd/>
          </a:ln>
        </p:spPr>
        <p:txBody>
          <a:bodyPr>
            <a:spAutoFit/>
          </a:bodyPr>
          <a:lstStyle/>
          <a:p>
            <a:r>
              <a:rPr lang="ru-RU" sz="2400">
                <a:latin typeface="Calibri" pitchFamily="34" charset="0"/>
              </a:rPr>
              <a:t>Чтобы доказать правильность своих выводов, он в одиночку на надувной лодке, снабженной парусом, провел в Атлантическом океане 60 дней (с 24 августа по 23 октября 1952 г.), живя только за счет того, что он добывал в море. </a:t>
            </a:r>
          </a:p>
        </p:txBody>
      </p:sp>
      <p:pic>
        <p:nvPicPr>
          <p:cNvPr id="3" name="Рисунок 2" descr="А_бомбар.jpg"/>
          <p:cNvPicPr>
            <a:picLocks noChangeAspect="1"/>
          </p:cNvPicPr>
          <p:nvPr/>
        </p:nvPicPr>
        <p:blipFill>
          <a:blip r:embed="rId2"/>
          <a:stretch>
            <a:fillRect/>
          </a:stretch>
        </p:blipFill>
        <p:spPr>
          <a:xfrm>
            <a:off x="500063" y="1500188"/>
            <a:ext cx="3546475" cy="4568825"/>
          </a:xfrm>
          <a:prstGeom prst="rect">
            <a:avLst/>
          </a:prstGeom>
          <a:ln>
            <a:solidFill>
              <a:schemeClr val="tx1">
                <a:lumMod val="75000"/>
                <a:lumOff val="25000"/>
              </a:schemeClr>
            </a:solidFill>
          </a:ln>
        </p:spPr>
      </p:pic>
      <p:sp>
        <p:nvSpPr>
          <p:cNvPr id="4" name="Прямоугольник 3"/>
          <p:cNvSpPr/>
          <p:nvPr/>
        </p:nvSpPr>
        <p:spPr>
          <a:xfrm>
            <a:off x="0" y="0"/>
            <a:ext cx="4044697" cy="646331"/>
          </a:xfrm>
          <a:prstGeom prst="rect">
            <a:avLst/>
          </a:prstGeom>
          <a:noFill/>
        </p:spPr>
        <p:txBody>
          <a:bodyPr wrap="none">
            <a:spAutoFit/>
          </a:bodyPr>
          <a:lstStyle/>
          <a:p>
            <a:pPr fontAlgn="auto">
              <a:spcBef>
                <a:spcPts val="0"/>
              </a:spcBef>
              <a:spcAft>
                <a:spcPts val="0"/>
              </a:spcAft>
              <a:defRPr/>
            </a:pPr>
            <a:r>
              <a:rPr lang="ru-RU" sz="36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Impact" pitchFamily="34" charset="0"/>
              </a:rPr>
              <a:t>На надувной лодке</a:t>
            </a:r>
            <a:endParaRPr lang="ru-RU" sz="36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Impact" pitchFamily="34" charset="0"/>
            </a:endParaRPr>
          </a:p>
        </p:txBody>
      </p:sp>
      <p:pic>
        <p:nvPicPr>
          <p:cNvPr id="29700" name="Рисунок 4" descr="Bombar_map.jpg"/>
          <p:cNvPicPr>
            <a:picLocks noChangeAspect="1"/>
          </p:cNvPicPr>
          <p:nvPr/>
        </p:nvPicPr>
        <p:blipFill>
          <a:blip r:embed="rId3"/>
          <a:srcRect/>
          <a:stretch>
            <a:fillRect/>
          </a:stretch>
        </p:blipFill>
        <p:spPr bwMode="auto">
          <a:xfrm>
            <a:off x="4357688" y="4000500"/>
            <a:ext cx="4286250" cy="2105025"/>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Прямоугольник 1"/>
          <p:cNvSpPr>
            <a:spLocks noChangeArrowheads="1"/>
          </p:cNvSpPr>
          <p:nvPr/>
        </p:nvSpPr>
        <p:spPr bwMode="auto">
          <a:xfrm>
            <a:off x="4429125" y="1428750"/>
            <a:ext cx="4286250" cy="4894263"/>
          </a:xfrm>
          <a:prstGeom prst="rect">
            <a:avLst/>
          </a:prstGeom>
          <a:noFill/>
          <a:ln w="9525">
            <a:noFill/>
            <a:miter lim="800000"/>
            <a:headEnd/>
            <a:tailEnd/>
          </a:ln>
        </p:spPr>
        <p:txBody>
          <a:bodyPr>
            <a:spAutoFit/>
          </a:bodyPr>
          <a:lstStyle/>
          <a:p>
            <a:r>
              <a:rPr lang="ru-RU" sz="2400">
                <a:latin typeface="Calibri" pitchFamily="34" charset="0"/>
              </a:rPr>
              <a:t>Это была полная добровольная автономия человека в океане, проведенная с исследовательской целью. Ален Бомбар своим примером доказал, что человек может выжить в море, используя то, что оно может дать, что человек многое способен вынести, если не потеряет силы воли, что он должен бороться за свою жизнь до последней возможности. </a:t>
            </a:r>
          </a:p>
        </p:txBody>
      </p:sp>
      <p:sp>
        <p:nvSpPr>
          <p:cNvPr id="3" name="Прямоугольник 2"/>
          <p:cNvSpPr/>
          <p:nvPr/>
        </p:nvSpPr>
        <p:spPr>
          <a:xfrm>
            <a:off x="0" y="0"/>
            <a:ext cx="4371710" cy="646331"/>
          </a:xfrm>
          <a:prstGeom prst="rect">
            <a:avLst/>
          </a:prstGeom>
          <a:noFill/>
        </p:spPr>
        <p:txBody>
          <a:bodyPr wrap="none">
            <a:spAutoFit/>
          </a:bodyPr>
          <a:lstStyle/>
          <a:p>
            <a:pPr fontAlgn="auto">
              <a:spcBef>
                <a:spcPts val="0"/>
              </a:spcBef>
              <a:spcAft>
                <a:spcPts val="0"/>
              </a:spcAft>
              <a:defRPr/>
            </a:pPr>
            <a:r>
              <a:rPr lang="ru-RU" sz="36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Impact" pitchFamily="34" charset="0"/>
              </a:rPr>
              <a:t>Не терять силы воли</a:t>
            </a:r>
            <a:endParaRPr lang="ru-RU" sz="36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Impact" pitchFamily="34" charset="0"/>
            </a:endParaRPr>
          </a:p>
        </p:txBody>
      </p:sp>
      <p:pic>
        <p:nvPicPr>
          <p:cNvPr id="4" name="Рисунок 3" descr="cover.jpg"/>
          <p:cNvPicPr>
            <a:picLocks noChangeAspect="1"/>
          </p:cNvPicPr>
          <p:nvPr/>
        </p:nvPicPr>
        <p:blipFill>
          <a:blip r:embed="rId2"/>
          <a:stretch>
            <a:fillRect/>
          </a:stretch>
        </p:blipFill>
        <p:spPr>
          <a:xfrm>
            <a:off x="1000125" y="1428750"/>
            <a:ext cx="2852738" cy="4792663"/>
          </a:xfrm>
          <a:prstGeom prst="rect">
            <a:avLst/>
          </a:prstGeom>
          <a:ln>
            <a:solidFill>
              <a:schemeClr val="tx1">
                <a:lumMod val="75000"/>
                <a:lumOff val="25000"/>
              </a:schemeClr>
            </a:solid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Прямоугольник 1"/>
          <p:cNvSpPr>
            <a:spLocks noChangeArrowheads="1"/>
          </p:cNvSpPr>
          <p:nvPr/>
        </p:nvSpPr>
        <p:spPr bwMode="auto">
          <a:xfrm>
            <a:off x="357188" y="3714750"/>
            <a:ext cx="8429625" cy="2678113"/>
          </a:xfrm>
          <a:prstGeom prst="rect">
            <a:avLst/>
          </a:prstGeom>
          <a:noFill/>
          <a:ln w="9525">
            <a:noFill/>
            <a:miter lim="800000"/>
            <a:headEnd/>
            <a:tailEnd/>
          </a:ln>
        </p:spPr>
        <p:txBody>
          <a:bodyPr>
            <a:spAutoFit/>
          </a:bodyPr>
          <a:lstStyle/>
          <a:p>
            <a:r>
              <a:rPr lang="ru-RU" sz="2400">
                <a:latin typeface="Calibri" pitchFamily="34" charset="0"/>
              </a:rPr>
              <a:t>Ярким примером добровольной автономии человека в природной среде со спортивной целью может служить рекорд, который установил Федор Конюхов в 2002 г. Он пересек Атлантический океан на одиночной гребной лодке за 46 сут. и 4 мин. Прежний мировой рекорд пересечения Атлантики, принадлежавший французскому спортсмену Эммануилу Куанду, был улучшен более чем на 11 сут. </a:t>
            </a:r>
          </a:p>
        </p:txBody>
      </p:sp>
      <p:sp>
        <p:nvSpPr>
          <p:cNvPr id="3" name="Прямоугольник 2"/>
          <p:cNvSpPr/>
          <p:nvPr/>
        </p:nvSpPr>
        <p:spPr>
          <a:xfrm>
            <a:off x="0" y="0"/>
            <a:ext cx="3397084" cy="646331"/>
          </a:xfrm>
          <a:prstGeom prst="rect">
            <a:avLst/>
          </a:prstGeom>
          <a:noFill/>
        </p:spPr>
        <p:txBody>
          <a:bodyPr wrap="none">
            <a:spAutoFit/>
          </a:bodyPr>
          <a:lstStyle/>
          <a:p>
            <a:pPr fontAlgn="auto">
              <a:spcBef>
                <a:spcPts val="0"/>
              </a:spcBef>
              <a:spcAft>
                <a:spcPts val="0"/>
              </a:spcAft>
              <a:defRPr/>
            </a:pPr>
            <a:r>
              <a:rPr lang="ru-RU" sz="36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Impact" pitchFamily="34" charset="0"/>
              </a:rPr>
              <a:t>Федор Конюхов</a:t>
            </a:r>
            <a:endParaRPr lang="ru-RU" sz="36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Impact" pitchFamily="34" charset="0"/>
            </a:endParaRPr>
          </a:p>
        </p:txBody>
      </p:sp>
      <p:pic>
        <p:nvPicPr>
          <p:cNvPr id="4" name="Рисунок 3" descr="alt_albany_finish_206.jpg"/>
          <p:cNvPicPr>
            <a:picLocks noChangeAspect="1"/>
          </p:cNvPicPr>
          <p:nvPr/>
        </p:nvPicPr>
        <p:blipFill>
          <a:blip r:embed="rId2"/>
          <a:stretch>
            <a:fillRect/>
          </a:stretch>
        </p:blipFill>
        <p:spPr>
          <a:xfrm>
            <a:off x="4500563" y="357188"/>
            <a:ext cx="4286250" cy="2838450"/>
          </a:xfrm>
          <a:prstGeom prst="rect">
            <a:avLst/>
          </a:prstGeom>
          <a:ln>
            <a:solidFill>
              <a:schemeClr val="tx1">
                <a:lumMod val="75000"/>
                <a:lumOff val="25000"/>
              </a:schemeClr>
            </a:solid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2286203" cy="646331"/>
          </a:xfrm>
          <a:prstGeom prst="rect">
            <a:avLst/>
          </a:prstGeom>
          <a:noFill/>
        </p:spPr>
        <p:txBody>
          <a:bodyPr wrap="none">
            <a:spAutoFit/>
          </a:bodyPr>
          <a:lstStyle/>
          <a:p>
            <a:pPr fontAlgn="auto">
              <a:spcBef>
                <a:spcPts val="0"/>
              </a:spcBef>
              <a:spcAft>
                <a:spcPts val="0"/>
              </a:spcAft>
              <a:defRPr/>
            </a:pPr>
            <a:r>
              <a:rPr lang="ru-RU" sz="36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Impact" pitchFamily="34" charset="0"/>
              </a:rPr>
              <a:t>Вспомним</a:t>
            </a:r>
            <a:endParaRPr lang="ru-RU" sz="36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Impact" pitchFamily="34" charset="0"/>
            </a:endParaRPr>
          </a:p>
        </p:txBody>
      </p:sp>
      <p:sp>
        <p:nvSpPr>
          <p:cNvPr id="3" name="Прямоугольник 2"/>
          <p:cNvSpPr/>
          <p:nvPr/>
        </p:nvSpPr>
        <p:spPr>
          <a:xfrm>
            <a:off x="0" y="1785938"/>
            <a:ext cx="9144000" cy="571500"/>
          </a:xfrm>
          <a:prstGeom prst="rect">
            <a:avLst/>
          </a:prstGeom>
          <a:solidFill>
            <a:schemeClr val="accent1">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4339" name="TextBox 3"/>
          <p:cNvSpPr txBox="1">
            <a:spLocks noChangeArrowheads="1"/>
          </p:cNvSpPr>
          <p:nvPr/>
        </p:nvSpPr>
        <p:spPr bwMode="auto">
          <a:xfrm>
            <a:off x="714375" y="2714625"/>
            <a:ext cx="8324850" cy="2308225"/>
          </a:xfrm>
          <a:prstGeom prst="rect">
            <a:avLst/>
          </a:prstGeom>
          <a:noFill/>
          <a:ln w="9525">
            <a:noFill/>
            <a:miter lim="800000"/>
            <a:headEnd/>
            <a:tailEnd/>
          </a:ln>
        </p:spPr>
        <p:txBody>
          <a:bodyPr wrap="none">
            <a:spAutoFit/>
          </a:bodyPr>
          <a:lstStyle/>
          <a:p>
            <a:pPr marL="342900" indent="-342900">
              <a:buFontTx/>
              <a:buAutoNum type="arabicPeriod"/>
            </a:pPr>
            <a:r>
              <a:rPr lang="ru-RU" sz="2400">
                <a:latin typeface="Calibri" pitchFamily="34" charset="0"/>
              </a:rPr>
              <a:t>Что следует понимать под автономным существованием </a:t>
            </a:r>
            <a:br>
              <a:rPr lang="ru-RU" sz="2400">
                <a:latin typeface="Calibri" pitchFamily="34" charset="0"/>
              </a:rPr>
            </a:br>
            <a:r>
              <a:rPr lang="ru-RU" sz="2400">
                <a:latin typeface="Calibri" pitchFamily="34" charset="0"/>
              </a:rPr>
              <a:t>человека в природной среде?</a:t>
            </a:r>
          </a:p>
          <a:p>
            <a:pPr marL="342900" indent="-342900">
              <a:buFontTx/>
              <a:buAutoNum type="arabicPeriod"/>
            </a:pPr>
            <a:r>
              <a:rPr lang="ru-RU" sz="2400">
                <a:latin typeface="Calibri" pitchFamily="34" charset="0"/>
              </a:rPr>
              <a:t>Какие виды автономии бывают и в чем их различие?</a:t>
            </a:r>
          </a:p>
          <a:p>
            <a:pPr marL="342900" indent="-342900">
              <a:buFontTx/>
              <a:buAutoNum type="arabicPeriod"/>
            </a:pPr>
            <a:r>
              <a:rPr lang="ru-RU" sz="2400">
                <a:latin typeface="Calibri" pitchFamily="34" charset="0"/>
              </a:rPr>
              <a:t>Назовите личные качества человека, которые необходимы </a:t>
            </a:r>
            <a:br>
              <a:rPr lang="ru-RU" sz="2400">
                <a:latin typeface="Calibri" pitchFamily="34" charset="0"/>
              </a:rPr>
            </a:br>
            <a:r>
              <a:rPr lang="ru-RU" sz="2400">
                <a:latin typeface="Calibri" pitchFamily="34" charset="0"/>
              </a:rPr>
              <a:t>для успешного выживания в природной среде </a:t>
            </a:r>
          </a:p>
          <a:p>
            <a:pPr marL="342900" indent="-342900"/>
            <a:r>
              <a:rPr lang="ru-RU" sz="2400">
                <a:latin typeface="Calibri" pitchFamily="34" charset="0"/>
              </a:rPr>
              <a:t>     в автономном режиме.</a:t>
            </a:r>
          </a:p>
        </p:txBody>
      </p:sp>
      <p:pic>
        <p:nvPicPr>
          <p:cNvPr id="5" name="Рисунок 4" descr="Рисунок1.jpg"/>
          <p:cNvPicPr>
            <a:picLocks noChangeAspect="1"/>
          </p:cNvPicPr>
          <p:nvPr/>
        </p:nvPicPr>
        <p:blipFill>
          <a:blip r:embed="rId2"/>
          <a:stretch>
            <a:fillRect/>
          </a:stretch>
        </p:blipFill>
        <p:spPr>
          <a:xfrm>
            <a:off x="571500" y="1000125"/>
            <a:ext cx="1447800" cy="1571625"/>
          </a:xfrm>
          <a:prstGeom prst="rect">
            <a:avLst/>
          </a:prstGeom>
          <a:ln>
            <a:solidFill>
              <a:schemeClr val="tx1">
                <a:lumMod val="50000"/>
                <a:lumOff val="50000"/>
              </a:schemeClr>
            </a:solid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Прямоугольник 1"/>
          <p:cNvSpPr>
            <a:spLocks noChangeArrowheads="1"/>
          </p:cNvSpPr>
          <p:nvPr/>
        </p:nvSpPr>
        <p:spPr bwMode="auto">
          <a:xfrm>
            <a:off x="285750" y="4572000"/>
            <a:ext cx="8429625" cy="1570038"/>
          </a:xfrm>
          <a:prstGeom prst="rect">
            <a:avLst/>
          </a:prstGeom>
          <a:noFill/>
          <a:ln w="9525">
            <a:noFill/>
            <a:miter lim="800000"/>
            <a:headEnd/>
            <a:tailEnd/>
          </a:ln>
        </p:spPr>
        <p:txBody>
          <a:bodyPr>
            <a:spAutoFit/>
          </a:bodyPr>
          <a:lstStyle/>
          <a:p>
            <a:r>
              <a:rPr lang="ru-RU" sz="2400">
                <a:latin typeface="Calibri" pitchFamily="34" charset="0"/>
              </a:rPr>
              <a:t>Гребной марафон Федор Конюхов начал 16 октября с острова Ла Гомера, входящего в группу Канарских островов, а 1 декабря финишировал на острове Барбадос, входящем в группу Малых Антильских островов. </a:t>
            </a:r>
          </a:p>
        </p:txBody>
      </p:sp>
      <p:pic>
        <p:nvPicPr>
          <p:cNvPr id="32770" name="Рисунок 2" descr="a_map.png"/>
          <p:cNvPicPr>
            <a:picLocks noChangeAspect="1"/>
          </p:cNvPicPr>
          <p:nvPr/>
        </p:nvPicPr>
        <p:blipFill>
          <a:blip r:embed="rId2"/>
          <a:srcRect/>
          <a:stretch>
            <a:fillRect/>
          </a:stretch>
        </p:blipFill>
        <p:spPr bwMode="auto">
          <a:xfrm>
            <a:off x="1071563" y="1143000"/>
            <a:ext cx="6767512" cy="3357563"/>
          </a:xfrm>
          <a:prstGeom prst="rect">
            <a:avLst/>
          </a:prstGeom>
          <a:noFill/>
          <a:ln w="9525">
            <a:noFill/>
            <a:miter lim="800000"/>
            <a:headEnd/>
            <a:tailEnd/>
          </a:ln>
        </p:spPr>
      </p:pic>
      <p:sp>
        <p:nvSpPr>
          <p:cNvPr id="4" name="Прямоугольник 3"/>
          <p:cNvSpPr/>
          <p:nvPr/>
        </p:nvSpPr>
        <p:spPr>
          <a:xfrm>
            <a:off x="0" y="0"/>
            <a:ext cx="2005677" cy="646331"/>
          </a:xfrm>
          <a:prstGeom prst="rect">
            <a:avLst/>
          </a:prstGeom>
          <a:noFill/>
        </p:spPr>
        <p:txBody>
          <a:bodyPr wrap="none">
            <a:spAutoFit/>
          </a:bodyPr>
          <a:lstStyle/>
          <a:p>
            <a:pPr fontAlgn="auto">
              <a:spcBef>
                <a:spcPts val="0"/>
              </a:spcBef>
              <a:spcAft>
                <a:spcPts val="0"/>
              </a:spcAft>
              <a:defRPr/>
            </a:pPr>
            <a:r>
              <a:rPr lang="ru-RU" sz="36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Impact" pitchFamily="34" charset="0"/>
              </a:rPr>
              <a:t>Маршрут</a:t>
            </a:r>
            <a:endParaRPr lang="ru-RU" sz="36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Impact"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Прямоугольник 1"/>
          <p:cNvSpPr>
            <a:spLocks noChangeArrowheads="1"/>
          </p:cNvSpPr>
          <p:nvPr/>
        </p:nvSpPr>
        <p:spPr bwMode="auto">
          <a:xfrm>
            <a:off x="4286250" y="357188"/>
            <a:ext cx="4572000" cy="6002337"/>
          </a:xfrm>
          <a:prstGeom prst="rect">
            <a:avLst/>
          </a:prstGeom>
          <a:noFill/>
          <a:ln w="9525">
            <a:noFill/>
            <a:miter lim="800000"/>
            <a:headEnd/>
            <a:tailEnd/>
          </a:ln>
        </p:spPr>
        <p:txBody>
          <a:bodyPr>
            <a:spAutoFit/>
          </a:bodyPr>
          <a:lstStyle/>
          <a:p>
            <a:r>
              <a:rPr lang="ru-RU" sz="2400">
                <a:latin typeface="Calibri" pitchFamily="34" charset="0"/>
              </a:rPr>
              <a:t>К этому плаванию Федор Конюхов готовился очень долго, накапливая опыт экстремальных путешествий. (На его счету около сорока сухопутных, морских и океанских экспедиций и восхождений и 1000 cyток одиночного плавания. Он сумел покорить Северный и Южный географические полюсы, Эверест - полюс высоты, мыс Горн - полюс яхтсменов-парусников.) Путешествие Федора Конюхова - это первый в истории России успешный гребной марафон по Атлантическому океану. </a:t>
            </a:r>
          </a:p>
        </p:txBody>
      </p:sp>
      <p:pic>
        <p:nvPicPr>
          <p:cNvPr id="3" name="Рисунок 2" descr="Fedor-Konyuhov_горн.jpg"/>
          <p:cNvPicPr>
            <a:picLocks noChangeAspect="1"/>
          </p:cNvPicPr>
          <p:nvPr/>
        </p:nvPicPr>
        <p:blipFill>
          <a:blip r:embed="rId2"/>
          <a:stretch>
            <a:fillRect/>
          </a:stretch>
        </p:blipFill>
        <p:spPr>
          <a:xfrm>
            <a:off x="214313" y="1285875"/>
            <a:ext cx="4000500" cy="3000375"/>
          </a:xfrm>
          <a:prstGeom prst="rect">
            <a:avLst/>
          </a:prstGeom>
          <a:ln>
            <a:solidFill>
              <a:schemeClr val="tx1">
                <a:lumMod val="75000"/>
                <a:lumOff val="25000"/>
              </a:schemeClr>
            </a:solidFill>
          </a:ln>
        </p:spPr>
      </p:pic>
      <p:sp>
        <p:nvSpPr>
          <p:cNvPr id="4" name="Прямоугольник 3"/>
          <p:cNvSpPr/>
          <p:nvPr/>
        </p:nvSpPr>
        <p:spPr>
          <a:xfrm>
            <a:off x="0" y="0"/>
            <a:ext cx="2501006" cy="646331"/>
          </a:xfrm>
          <a:prstGeom prst="rect">
            <a:avLst/>
          </a:prstGeom>
          <a:noFill/>
        </p:spPr>
        <p:txBody>
          <a:bodyPr wrap="none">
            <a:spAutoFit/>
          </a:bodyPr>
          <a:lstStyle/>
          <a:p>
            <a:pPr fontAlgn="auto">
              <a:spcBef>
                <a:spcPts val="0"/>
              </a:spcBef>
              <a:spcAft>
                <a:spcPts val="0"/>
              </a:spcAft>
              <a:defRPr/>
            </a:pPr>
            <a:r>
              <a:rPr lang="ru-RU" sz="36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Impact" pitchFamily="34" charset="0"/>
              </a:rPr>
              <a:t>Подготовка</a:t>
            </a:r>
            <a:endParaRPr lang="ru-RU" sz="36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Impact"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7" name="Рисунок 4" descr="200px-Bombard1.jpg"/>
          <p:cNvPicPr>
            <a:picLocks noChangeAspect="1"/>
          </p:cNvPicPr>
          <p:nvPr/>
        </p:nvPicPr>
        <p:blipFill>
          <a:blip r:embed="rId2"/>
          <a:srcRect/>
          <a:stretch>
            <a:fillRect/>
          </a:stretch>
        </p:blipFill>
        <p:spPr bwMode="auto">
          <a:xfrm>
            <a:off x="6786563" y="0"/>
            <a:ext cx="2127250" cy="2659063"/>
          </a:xfrm>
          <a:prstGeom prst="rect">
            <a:avLst/>
          </a:prstGeom>
          <a:noFill/>
          <a:ln w="9525">
            <a:noFill/>
            <a:miter lim="800000"/>
            <a:headEnd/>
            <a:tailEnd/>
          </a:ln>
        </p:spPr>
      </p:pic>
      <p:sp>
        <p:nvSpPr>
          <p:cNvPr id="34818" name="Прямоугольник 1"/>
          <p:cNvSpPr>
            <a:spLocks noChangeArrowheads="1"/>
          </p:cNvSpPr>
          <p:nvPr/>
        </p:nvSpPr>
        <p:spPr bwMode="auto">
          <a:xfrm>
            <a:off x="357188" y="4572000"/>
            <a:ext cx="8429625" cy="1938338"/>
          </a:xfrm>
          <a:prstGeom prst="rect">
            <a:avLst/>
          </a:prstGeom>
          <a:noFill/>
          <a:ln w="9525">
            <a:noFill/>
            <a:miter lim="800000"/>
            <a:headEnd/>
            <a:tailEnd/>
          </a:ln>
        </p:spPr>
        <p:txBody>
          <a:bodyPr>
            <a:spAutoFit/>
          </a:bodyPr>
          <a:lstStyle/>
          <a:p>
            <a:r>
              <a:rPr lang="ru-RU" sz="2400">
                <a:latin typeface="Calibri" pitchFamily="34" charset="0"/>
              </a:rPr>
              <a:t>Любая добровольная автономия человека в природе помогает ему развить в себе духовные и физические качества, воспитывает волю в достижении поставленных целей, повышает его способности переносить различные жизненные невзгоды. </a:t>
            </a:r>
          </a:p>
        </p:txBody>
      </p:sp>
      <p:sp>
        <p:nvSpPr>
          <p:cNvPr id="3" name="Прямоугольник 2"/>
          <p:cNvSpPr/>
          <p:nvPr/>
        </p:nvSpPr>
        <p:spPr>
          <a:xfrm>
            <a:off x="0" y="0"/>
            <a:ext cx="4610558" cy="646331"/>
          </a:xfrm>
          <a:prstGeom prst="rect">
            <a:avLst/>
          </a:prstGeom>
          <a:noFill/>
        </p:spPr>
        <p:txBody>
          <a:bodyPr wrap="none">
            <a:spAutoFit/>
          </a:bodyPr>
          <a:lstStyle/>
          <a:p>
            <a:pPr fontAlgn="auto">
              <a:spcBef>
                <a:spcPts val="0"/>
              </a:spcBef>
              <a:spcAft>
                <a:spcPts val="0"/>
              </a:spcAft>
              <a:defRPr/>
            </a:pPr>
            <a:r>
              <a:rPr lang="ru-RU" sz="36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Impact" pitchFamily="34" charset="0"/>
              </a:rPr>
              <a:t>Воспитай самого себя</a:t>
            </a:r>
            <a:endParaRPr lang="ru-RU" sz="36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Impact" pitchFamily="34" charset="0"/>
            </a:endParaRPr>
          </a:p>
        </p:txBody>
      </p:sp>
      <p:pic>
        <p:nvPicPr>
          <p:cNvPr id="4" name="Рисунок 3" descr="13-1213760006_konuhov_big.jpg"/>
          <p:cNvPicPr>
            <a:picLocks noChangeAspect="1"/>
          </p:cNvPicPr>
          <p:nvPr/>
        </p:nvPicPr>
        <p:blipFill>
          <a:blip r:embed="rId3"/>
          <a:stretch>
            <a:fillRect/>
          </a:stretch>
        </p:blipFill>
        <p:spPr>
          <a:xfrm>
            <a:off x="5214938" y="2590800"/>
            <a:ext cx="2571750" cy="1939925"/>
          </a:xfrm>
          <a:prstGeom prst="rect">
            <a:avLst/>
          </a:prstGeom>
          <a:ln>
            <a:solidFill>
              <a:schemeClr val="tx1">
                <a:lumMod val="75000"/>
                <a:lumOff val="25000"/>
              </a:schemeClr>
            </a:solidFill>
          </a:ln>
        </p:spPr>
      </p:pic>
      <p:pic>
        <p:nvPicPr>
          <p:cNvPr id="6" name="Рисунок 5" descr="295px-Amundsen-in-ice.jpg"/>
          <p:cNvPicPr>
            <a:picLocks noChangeAspect="1"/>
          </p:cNvPicPr>
          <p:nvPr/>
        </p:nvPicPr>
        <p:blipFill>
          <a:blip r:embed="rId4"/>
          <a:stretch>
            <a:fillRect/>
          </a:stretch>
        </p:blipFill>
        <p:spPr>
          <a:xfrm>
            <a:off x="357188" y="857250"/>
            <a:ext cx="2000250" cy="3057525"/>
          </a:xfrm>
          <a:prstGeom prst="rect">
            <a:avLst/>
          </a:prstGeom>
          <a:ln>
            <a:solidFill>
              <a:schemeClr val="tx1">
                <a:lumMod val="75000"/>
                <a:lumOff val="25000"/>
              </a:schemeClr>
            </a:solidFill>
          </a:ln>
        </p:spPr>
      </p:pic>
      <p:pic>
        <p:nvPicPr>
          <p:cNvPr id="34822" name="Рисунок 6" descr="220px-Robert_falcon_scott_colored.jpg"/>
          <p:cNvPicPr>
            <a:picLocks noChangeAspect="1"/>
          </p:cNvPicPr>
          <p:nvPr/>
        </p:nvPicPr>
        <p:blipFill>
          <a:blip r:embed="rId5"/>
          <a:srcRect/>
          <a:stretch>
            <a:fillRect/>
          </a:stretch>
        </p:blipFill>
        <p:spPr bwMode="auto">
          <a:xfrm>
            <a:off x="2643188" y="857250"/>
            <a:ext cx="2187575" cy="2357438"/>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4137671" cy="646331"/>
          </a:xfrm>
          <a:prstGeom prst="rect">
            <a:avLst/>
          </a:prstGeom>
          <a:noFill/>
        </p:spPr>
        <p:txBody>
          <a:bodyPr wrap="none">
            <a:spAutoFit/>
          </a:bodyPr>
          <a:lstStyle/>
          <a:p>
            <a:pPr fontAlgn="auto">
              <a:spcBef>
                <a:spcPts val="0"/>
              </a:spcBef>
              <a:spcAft>
                <a:spcPts val="0"/>
              </a:spcAft>
              <a:defRPr/>
            </a:pPr>
            <a:r>
              <a:rPr lang="ru-RU" sz="36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Impact" pitchFamily="34" charset="0"/>
              </a:rPr>
              <a:t>Вопросы и задания</a:t>
            </a:r>
            <a:endParaRPr lang="ru-RU" sz="36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Impact" pitchFamily="34" charset="0"/>
            </a:endParaRPr>
          </a:p>
        </p:txBody>
      </p:sp>
      <p:sp>
        <p:nvSpPr>
          <p:cNvPr id="3" name="Прямоугольник 2"/>
          <p:cNvSpPr/>
          <p:nvPr/>
        </p:nvSpPr>
        <p:spPr>
          <a:xfrm>
            <a:off x="0" y="1785938"/>
            <a:ext cx="9144000" cy="571500"/>
          </a:xfrm>
          <a:prstGeom prst="rect">
            <a:avLst/>
          </a:prstGeom>
          <a:solidFill>
            <a:schemeClr val="accent1">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5843" name="TextBox 3"/>
          <p:cNvSpPr txBox="1">
            <a:spLocks noChangeArrowheads="1"/>
          </p:cNvSpPr>
          <p:nvPr/>
        </p:nvSpPr>
        <p:spPr bwMode="auto">
          <a:xfrm>
            <a:off x="714375" y="2714625"/>
            <a:ext cx="8366125" cy="3046413"/>
          </a:xfrm>
          <a:prstGeom prst="rect">
            <a:avLst/>
          </a:prstGeom>
          <a:noFill/>
          <a:ln w="9525">
            <a:noFill/>
            <a:miter lim="800000"/>
            <a:headEnd/>
            <a:tailEnd/>
          </a:ln>
        </p:spPr>
        <p:txBody>
          <a:bodyPr wrap="none">
            <a:spAutoFit/>
          </a:bodyPr>
          <a:lstStyle/>
          <a:p>
            <a:pPr marL="342900" indent="-342900">
              <a:buFontTx/>
              <a:buAutoNum type="arabicPeriod"/>
            </a:pPr>
            <a:r>
              <a:rPr lang="ru-RU" sz="2400">
                <a:latin typeface="Calibri" pitchFamily="34" charset="0"/>
              </a:rPr>
              <a:t>Прочитайте описание экспедиции Р.Амундсена и Р.Скотта к </a:t>
            </a:r>
          </a:p>
          <a:p>
            <a:pPr marL="342900" indent="-342900"/>
            <a:r>
              <a:rPr lang="ru-RU" sz="2400">
                <a:latin typeface="Calibri" pitchFamily="34" charset="0"/>
              </a:rPr>
              <a:t>     Южному полюсу. Ответьте на вопрос: почему экспедиция</a:t>
            </a:r>
            <a:br>
              <a:rPr lang="ru-RU" sz="2400">
                <a:latin typeface="Calibri" pitchFamily="34" charset="0"/>
              </a:rPr>
            </a:br>
            <a:r>
              <a:rPr lang="ru-RU" sz="2400">
                <a:latin typeface="Calibri" pitchFamily="34" charset="0"/>
              </a:rPr>
              <a:t>Амундсена прошла успешно, а экспедиция Скотта </a:t>
            </a:r>
            <a:br>
              <a:rPr lang="ru-RU" sz="2400">
                <a:latin typeface="Calibri" pitchFamily="34" charset="0"/>
              </a:rPr>
            </a:br>
            <a:r>
              <a:rPr lang="ru-RU" sz="2400">
                <a:latin typeface="Calibri" pitchFamily="34" charset="0"/>
              </a:rPr>
              <a:t>закончилась трагически?</a:t>
            </a:r>
          </a:p>
          <a:p>
            <a:pPr marL="342900" indent="-342900"/>
            <a:r>
              <a:rPr lang="ru-RU" sz="2400">
                <a:latin typeface="Calibri" pitchFamily="34" charset="0"/>
              </a:rPr>
              <a:t>2.  Какую цель преследовал А.Бомбар, проведя 60 дней в </a:t>
            </a:r>
            <a:br>
              <a:rPr lang="ru-RU" sz="2400">
                <a:latin typeface="Calibri" pitchFamily="34" charset="0"/>
              </a:rPr>
            </a:br>
            <a:r>
              <a:rPr lang="ru-RU" sz="2400">
                <a:latin typeface="Calibri" pitchFamily="34" charset="0"/>
              </a:rPr>
              <a:t>автономном пребывании в океане?</a:t>
            </a:r>
          </a:p>
          <a:p>
            <a:pPr marL="342900" indent="-342900"/>
            <a:r>
              <a:rPr lang="ru-RU" sz="2400">
                <a:latin typeface="Calibri" pitchFamily="34" charset="0"/>
              </a:rPr>
              <a:t>3.  Какие качества Федора Конюхова вы считаете наиболее</a:t>
            </a:r>
            <a:br>
              <a:rPr lang="ru-RU" sz="2400">
                <a:latin typeface="Calibri" pitchFamily="34" charset="0"/>
              </a:rPr>
            </a:br>
            <a:r>
              <a:rPr lang="ru-RU" sz="2400">
                <a:latin typeface="Calibri" pitchFamily="34" charset="0"/>
              </a:rPr>
              <a:t>привлекательными?</a:t>
            </a:r>
          </a:p>
        </p:txBody>
      </p:sp>
      <p:pic>
        <p:nvPicPr>
          <p:cNvPr id="5" name="Рисунок 4" descr="Рисунок1.jpg"/>
          <p:cNvPicPr>
            <a:picLocks noChangeAspect="1"/>
          </p:cNvPicPr>
          <p:nvPr/>
        </p:nvPicPr>
        <p:blipFill>
          <a:blip r:embed="rId2"/>
          <a:stretch>
            <a:fillRect/>
          </a:stretch>
        </p:blipFill>
        <p:spPr>
          <a:xfrm>
            <a:off x="571500" y="1000125"/>
            <a:ext cx="1447800" cy="1571625"/>
          </a:xfrm>
          <a:prstGeom prst="rect">
            <a:avLst/>
          </a:prstGeom>
          <a:ln>
            <a:solidFill>
              <a:schemeClr val="tx1">
                <a:lumMod val="50000"/>
                <a:lumOff val="50000"/>
              </a:schemeClr>
            </a:solid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Прямоугольник 1"/>
          <p:cNvSpPr>
            <a:spLocks noChangeArrowheads="1"/>
          </p:cNvSpPr>
          <p:nvPr/>
        </p:nvSpPr>
        <p:spPr bwMode="auto">
          <a:xfrm>
            <a:off x="4286250" y="1357313"/>
            <a:ext cx="4572000" cy="4524375"/>
          </a:xfrm>
          <a:prstGeom prst="rect">
            <a:avLst/>
          </a:prstGeom>
          <a:noFill/>
          <a:ln w="9525">
            <a:noFill/>
            <a:miter lim="800000"/>
            <a:headEnd/>
            <a:tailEnd/>
          </a:ln>
        </p:spPr>
        <p:txBody>
          <a:bodyPr>
            <a:spAutoFit/>
          </a:bodyPr>
          <a:lstStyle/>
          <a:p>
            <a:r>
              <a:rPr lang="ru-RU" sz="2400">
                <a:latin typeface="Calibri" pitchFamily="34" charset="0"/>
              </a:rPr>
              <a:t>Добровольная автономия - это запланированный и подготовленный человеком или группой людей выход в природные условия с определенной целью. Цели могут быть разными: активный отдых на природе, исследование человеческих возможностей самостоятельного пребывания в природе, спортивные достижения и др. </a:t>
            </a:r>
          </a:p>
        </p:txBody>
      </p:sp>
      <p:sp>
        <p:nvSpPr>
          <p:cNvPr id="3" name="Прямоугольник 2"/>
          <p:cNvSpPr/>
          <p:nvPr/>
        </p:nvSpPr>
        <p:spPr>
          <a:xfrm>
            <a:off x="0" y="0"/>
            <a:ext cx="5404043" cy="646331"/>
          </a:xfrm>
          <a:prstGeom prst="rect">
            <a:avLst/>
          </a:prstGeom>
          <a:noFill/>
        </p:spPr>
        <p:txBody>
          <a:bodyPr wrap="none">
            <a:spAutoFit/>
          </a:bodyPr>
          <a:lstStyle/>
          <a:p>
            <a:pPr fontAlgn="auto">
              <a:spcBef>
                <a:spcPts val="0"/>
              </a:spcBef>
              <a:spcAft>
                <a:spcPts val="0"/>
              </a:spcAft>
              <a:defRPr/>
            </a:pPr>
            <a:r>
              <a:rPr lang="ru-RU" sz="36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Impact" pitchFamily="34" charset="0"/>
              </a:rPr>
              <a:t>Добровольная автономия</a:t>
            </a:r>
            <a:endParaRPr lang="ru-RU" sz="36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Impact" pitchFamily="34" charset="0"/>
            </a:endParaRPr>
          </a:p>
        </p:txBody>
      </p:sp>
      <p:pic>
        <p:nvPicPr>
          <p:cNvPr id="4" name="Рисунок 3" descr="295px-Amundsen-Fram.jpg"/>
          <p:cNvPicPr>
            <a:picLocks noChangeAspect="1"/>
          </p:cNvPicPr>
          <p:nvPr/>
        </p:nvPicPr>
        <p:blipFill>
          <a:blip r:embed="rId2"/>
          <a:stretch>
            <a:fillRect/>
          </a:stretch>
        </p:blipFill>
        <p:spPr>
          <a:xfrm>
            <a:off x="285750" y="1500188"/>
            <a:ext cx="3636963" cy="2786062"/>
          </a:xfrm>
          <a:prstGeom prst="rect">
            <a:avLst/>
          </a:prstGeom>
          <a:ln>
            <a:solidFill>
              <a:schemeClr val="tx1">
                <a:lumMod val="75000"/>
                <a:lumOff val="25000"/>
              </a:schemeClr>
            </a:solidFill>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Прямоугольник 1"/>
          <p:cNvSpPr>
            <a:spLocks noChangeArrowheads="1"/>
          </p:cNvSpPr>
          <p:nvPr/>
        </p:nvSpPr>
        <p:spPr bwMode="auto">
          <a:xfrm>
            <a:off x="4286250" y="1357313"/>
            <a:ext cx="4572000" cy="4524375"/>
          </a:xfrm>
          <a:prstGeom prst="rect">
            <a:avLst/>
          </a:prstGeom>
          <a:noFill/>
          <a:ln w="9525">
            <a:noFill/>
            <a:miter lim="800000"/>
            <a:headEnd/>
            <a:tailEnd/>
          </a:ln>
        </p:spPr>
        <p:txBody>
          <a:bodyPr>
            <a:spAutoFit/>
          </a:bodyPr>
          <a:lstStyle/>
          <a:p>
            <a:r>
              <a:rPr lang="ru-RU" sz="2400">
                <a:latin typeface="Calibri" pitchFamily="34" charset="0"/>
              </a:rPr>
              <a:t>Добровольной автономии человека в природе всегда предшествует серьезная всесторонняя подготовка с учетом поставленной цели: изучение особенностей природной среды, подбор и подготовка необходимого снаряжения и, главное, физическая и психологическая подготовка к предстоящим трудностям. </a:t>
            </a:r>
          </a:p>
        </p:txBody>
      </p:sp>
      <p:sp>
        <p:nvSpPr>
          <p:cNvPr id="3" name="Прямоугольник 2"/>
          <p:cNvSpPr/>
          <p:nvPr/>
        </p:nvSpPr>
        <p:spPr>
          <a:xfrm>
            <a:off x="0" y="0"/>
            <a:ext cx="4647426" cy="646331"/>
          </a:xfrm>
          <a:prstGeom prst="rect">
            <a:avLst/>
          </a:prstGeom>
          <a:noFill/>
        </p:spPr>
        <p:txBody>
          <a:bodyPr wrap="none">
            <a:spAutoFit/>
          </a:bodyPr>
          <a:lstStyle/>
          <a:p>
            <a:pPr fontAlgn="auto">
              <a:spcBef>
                <a:spcPts val="0"/>
              </a:spcBef>
              <a:spcAft>
                <a:spcPts val="0"/>
              </a:spcAft>
              <a:defRPr/>
            </a:pPr>
            <a:r>
              <a:rPr lang="ru-RU" sz="36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Impact" pitchFamily="34" charset="0"/>
              </a:rPr>
              <a:t>Главное – подготовка!</a:t>
            </a:r>
            <a:endParaRPr lang="ru-RU" sz="36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Impact" pitchFamily="34" charset="0"/>
            </a:endParaRPr>
          </a:p>
        </p:txBody>
      </p:sp>
      <p:pic>
        <p:nvPicPr>
          <p:cNvPr id="4" name="Рисунок 3" descr="kon6-580x435.jpg"/>
          <p:cNvPicPr>
            <a:picLocks noChangeAspect="1"/>
          </p:cNvPicPr>
          <p:nvPr/>
        </p:nvPicPr>
        <p:blipFill>
          <a:blip r:embed="rId2"/>
          <a:stretch>
            <a:fillRect/>
          </a:stretch>
        </p:blipFill>
        <p:spPr>
          <a:xfrm>
            <a:off x="214313" y="1500188"/>
            <a:ext cx="3786187" cy="2840037"/>
          </a:xfrm>
          <a:prstGeom prst="rect">
            <a:avLst/>
          </a:prstGeom>
          <a:ln>
            <a:solidFill>
              <a:schemeClr val="tx1">
                <a:lumMod val="75000"/>
                <a:lumOff val="25000"/>
              </a:schemeClr>
            </a:solidFill>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Прямоугольник 1"/>
          <p:cNvSpPr>
            <a:spLocks noChangeArrowheads="1"/>
          </p:cNvSpPr>
          <p:nvPr/>
        </p:nvSpPr>
        <p:spPr bwMode="auto">
          <a:xfrm>
            <a:off x="4572000" y="1285875"/>
            <a:ext cx="4572000" cy="1570038"/>
          </a:xfrm>
          <a:prstGeom prst="rect">
            <a:avLst/>
          </a:prstGeom>
          <a:noFill/>
          <a:ln w="9525">
            <a:noFill/>
            <a:miter lim="800000"/>
            <a:headEnd/>
            <a:tailEnd/>
          </a:ln>
        </p:spPr>
        <p:txBody>
          <a:bodyPr>
            <a:spAutoFit/>
          </a:bodyPr>
          <a:lstStyle/>
          <a:p>
            <a:r>
              <a:rPr lang="ru-RU" sz="2400">
                <a:latin typeface="Calibri" pitchFamily="34" charset="0"/>
              </a:rPr>
              <a:t>Наиболее доступным и распространенным видом добровольной автономии является активный туризм. </a:t>
            </a:r>
          </a:p>
        </p:txBody>
      </p:sp>
      <p:sp>
        <p:nvSpPr>
          <p:cNvPr id="3" name="Прямоугольник 2"/>
          <p:cNvSpPr/>
          <p:nvPr/>
        </p:nvSpPr>
        <p:spPr>
          <a:xfrm>
            <a:off x="0" y="0"/>
            <a:ext cx="3751348" cy="646331"/>
          </a:xfrm>
          <a:prstGeom prst="rect">
            <a:avLst/>
          </a:prstGeom>
          <a:noFill/>
        </p:spPr>
        <p:txBody>
          <a:bodyPr wrap="none">
            <a:spAutoFit/>
          </a:bodyPr>
          <a:lstStyle/>
          <a:p>
            <a:pPr fontAlgn="auto">
              <a:spcBef>
                <a:spcPts val="0"/>
              </a:spcBef>
              <a:spcAft>
                <a:spcPts val="0"/>
              </a:spcAft>
              <a:defRPr/>
            </a:pPr>
            <a:r>
              <a:rPr lang="ru-RU" sz="36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Impact" pitchFamily="34" charset="0"/>
              </a:rPr>
              <a:t>Активный туризм</a:t>
            </a:r>
            <a:endParaRPr lang="ru-RU" sz="36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Impact" pitchFamily="34" charset="0"/>
            </a:endParaRPr>
          </a:p>
        </p:txBody>
      </p:sp>
      <p:pic>
        <p:nvPicPr>
          <p:cNvPr id="5" name="Рисунок 4" descr="220px-Bombard3.jpg"/>
          <p:cNvPicPr>
            <a:picLocks noChangeAspect="1"/>
          </p:cNvPicPr>
          <p:nvPr/>
        </p:nvPicPr>
        <p:blipFill>
          <a:blip r:embed="rId2"/>
          <a:stretch>
            <a:fillRect/>
          </a:stretch>
        </p:blipFill>
        <p:spPr>
          <a:xfrm>
            <a:off x="500063" y="1428750"/>
            <a:ext cx="3794125" cy="4017963"/>
          </a:xfrm>
          <a:prstGeom prst="rect">
            <a:avLst/>
          </a:prstGeom>
          <a:ln>
            <a:solidFill>
              <a:schemeClr val="tx1">
                <a:lumMod val="75000"/>
                <a:lumOff val="25000"/>
              </a:schemeClr>
            </a:solid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Прямоугольник 1"/>
          <p:cNvSpPr>
            <a:spLocks noChangeArrowheads="1"/>
          </p:cNvSpPr>
          <p:nvPr/>
        </p:nvSpPr>
        <p:spPr bwMode="auto">
          <a:xfrm>
            <a:off x="4286250" y="1357313"/>
            <a:ext cx="4572000" cy="3786187"/>
          </a:xfrm>
          <a:prstGeom prst="rect">
            <a:avLst/>
          </a:prstGeom>
          <a:noFill/>
          <a:ln w="9525">
            <a:noFill/>
            <a:miter lim="800000"/>
            <a:headEnd/>
            <a:tailEnd/>
          </a:ln>
        </p:spPr>
        <p:txBody>
          <a:bodyPr>
            <a:spAutoFit/>
          </a:bodyPr>
          <a:lstStyle/>
          <a:p>
            <a:r>
              <a:rPr lang="ru-RU" sz="2400">
                <a:latin typeface="Calibri" pitchFamily="34" charset="0"/>
              </a:rPr>
              <a:t>Активный туризм характерен тем, что туристы передвигаются по маршруту за счет собственных физических усилий и несут весь свой груз с собой, включая пищу и снаряжение. Основная цель активного туризма - активный отдых в природных условиях, восстановление и укрепление здоровья. </a:t>
            </a:r>
          </a:p>
        </p:txBody>
      </p:sp>
      <p:sp>
        <p:nvSpPr>
          <p:cNvPr id="3" name="Прямоугольник 2"/>
          <p:cNvSpPr/>
          <p:nvPr/>
        </p:nvSpPr>
        <p:spPr>
          <a:xfrm>
            <a:off x="0" y="0"/>
            <a:ext cx="1653017" cy="646331"/>
          </a:xfrm>
          <a:prstGeom prst="rect">
            <a:avLst/>
          </a:prstGeom>
          <a:noFill/>
        </p:spPr>
        <p:txBody>
          <a:bodyPr wrap="none">
            <a:spAutoFit/>
          </a:bodyPr>
          <a:lstStyle/>
          <a:p>
            <a:pPr fontAlgn="auto">
              <a:spcBef>
                <a:spcPts val="0"/>
              </a:spcBef>
              <a:spcAft>
                <a:spcPts val="0"/>
              </a:spcAft>
              <a:defRPr/>
            </a:pPr>
            <a:r>
              <a:rPr lang="ru-RU" sz="36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Impact" pitchFamily="34" charset="0"/>
              </a:rPr>
              <a:t>Туризм</a:t>
            </a:r>
            <a:endParaRPr lang="ru-RU" sz="36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Impact" pitchFamily="34" charset="0"/>
            </a:endParaRPr>
          </a:p>
        </p:txBody>
      </p:sp>
      <p:pic>
        <p:nvPicPr>
          <p:cNvPr id="4" name="Рисунок 3" descr="10-conder-4.jpg"/>
          <p:cNvPicPr>
            <a:picLocks noChangeAspect="1"/>
          </p:cNvPicPr>
          <p:nvPr/>
        </p:nvPicPr>
        <p:blipFill>
          <a:blip r:embed="rId2"/>
          <a:stretch>
            <a:fillRect/>
          </a:stretch>
        </p:blipFill>
        <p:spPr>
          <a:xfrm>
            <a:off x="315913" y="1500188"/>
            <a:ext cx="3865562" cy="2571750"/>
          </a:xfrm>
          <a:prstGeom prst="rect">
            <a:avLst/>
          </a:prstGeom>
          <a:ln>
            <a:solidFill>
              <a:schemeClr val="tx1">
                <a:lumMod val="75000"/>
                <a:lumOff val="25000"/>
              </a:schemeClr>
            </a:solid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Прямоугольник 1"/>
          <p:cNvSpPr>
            <a:spLocks noChangeArrowheads="1"/>
          </p:cNvSpPr>
          <p:nvPr/>
        </p:nvSpPr>
        <p:spPr bwMode="auto">
          <a:xfrm>
            <a:off x="500063" y="1428750"/>
            <a:ext cx="8215312" cy="4894263"/>
          </a:xfrm>
          <a:prstGeom prst="rect">
            <a:avLst/>
          </a:prstGeom>
          <a:noFill/>
          <a:ln w="9525">
            <a:noFill/>
            <a:miter lim="800000"/>
            <a:headEnd/>
            <a:tailEnd/>
          </a:ln>
        </p:spPr>
        <p:txBody>
          <a:bodyPr>
            <a:spAutoFit/>
          </a:bodyPr>
          <a:lstStyle/>
          <a:p>
            <a:r>
              <a:rPr lang="ru-RU" sz="2400">
                <a:latin typeface="Calibri" pitchFamily="34" charset="0"/>
              </a:rPr>
              <a:t>Туристские маршруты пешеходных, горных,водных и лыжных походов подразделяются на шесть категории сложности, которые отличаются друг от друга продолжительностью, протяженностью и их технической сложностью. Этим обеспечиваются широкие возможности участия в походах людей с разной подготовкой. </a:t>
            </a:r>
          </a:p>
          <a:p>
            <a:r>
              <a:rPr lang="ru-RU" sz="2400">
                <a:latin typeface="Calibri" pitchFamily="34" charset="0"/>
              </a:rPr>
              <a:t> </a:t>
            </a:r>
          </a:p>
          <a:p>
            <a:r>
              <a:rPr lang="ru-RU" sz="2400">
                <a:latin typeface="Calibri" pitchFamily="34" charset="0"/>
              </a:rPr>
              <a:t>Так, например, пешеходный маршрут первой категории сложности характеризуется следующими показателями: продолжительность похода нe менее 6 дней, протяженность маршрута 130 км. Пешеходный маршрут шестой категории сложности продолжается не менее 20 дней, а его протяженность не менее 300 км . </a:t>
            </a:r>
          </a:p>
        </p:txBody>
      </p:sp>
      <p:sp>
        <p:nvSpPr>
          <p:cNvPr id="3" name="Прямоугольник 2"/>
          <p:cNvSpPr/>
          <p:nvPr/>
        </p:nvSpPr>
        <p:spPr>
          <a:xfrm>
            <a:off x="0" y="0"/>
            <a:ext cx="4572085" cy="646331"/>
          </a:xfrm>
          <a:prstGeom prst="rect">
            <a:avLst/>
          </a:prstGeom>
          <a:noFill/>
        </p:spPr>
        <p:txBody>
          <a:bodyPr wrap="none">
            <a:spAutoFit/>
          </a:bodyPr>
          <a:lstStyle/>
          <a:p>
            <a:pPr fontAlgn="auto">
              <a:spcBef>
                <a:spcPts val="0"/>
              </a:spcBef>
              <a:spcAft>
                <a:spcPts val="0"/>
              </a:spcAft>
              <a:defRPr/>
            </a:pPr>
            <a:r>
              <a:rPr lang="ru-RU" sz="36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Impact" pitchFamily="34" charset="0"/>
              </a:rPr>
              <a:t>Категории сложности</a:t>
            </a:r>
            <a:endParaRPr lang="ru-RU" sz="36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Impact"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Прямоугольник 1"/>
          <p:cNvSpPr>
            <a:spLocks noChangeArrowheads="1"/>
          </p:cNvSpPr>
          <p:nvPr/>
        </p:nvSpPr>
        <p:spPr bwMode="auto">
          <a:xfrm>
            <a:off x="214313" y="785813"/>
            <a:ext cx="8501062" cy="1200150"/>
          </a:xfrm>
          <a:prstGeom prst="rect">
            <a:avLst/>
          </a:prstGeom>
          <a:noFill/>
          <a:ln w="9525">
            <a:noFill/>
            <a:miter lim="800000"/>
            <a:headEnd/>
            <a:tailEnd/>
          </a:ln>
        </p:spPr>
        <p:txBody>
          <a:bodyPr>
            <a:spAutoFit/>
          </a:bodyPr>
          <a:lstStyle/>
          <a:p>
            <a:r>
              <a:rPr lang="ru-RU" sz="2400">
                <a:latin typeface="Calibri" pitchFamily="34" charset="0"/>
              </a:rPr>
              <a:t>Добровольное автономное существование в природных условиях может иметь и другие, более сложные цели: познавательные, исследовательские и спортивные. </a:t>
            </a:r>
          </a:p>
        </p:txBody>
      </p:sp>
      <p:sp>
        <p:nvSpPr>
          <p:cNvPr id="3" name="Прямоугольник 2"/>
          <p:cNvSpPr/>
          <p:nvPr/>
        </p:nvSpPr>
        <p:spPr>
          <a:xfrm>
            <a:off x="0" y="0"/>
            <a:ext cx="3373039" cy="646331"/>
          </a:xfrm>
          <a:prstGeom prst="rect">
            <a:avLst/>
          </a:prstGeom>
          <a:noFill/>
        </p:spPr>
        <p:txBody>
          <a:bodyPr wrap="none">
            <a:spAutoFit/>
          </a:bodyPr>
          <a:lstStyle/>
          <a:p>
            <a:pPr fontAlgn="auto">
              <a:spcBef>
                <a:spcPts val="0"/>
              </a:spcBef>
              <a:spcAft>
                <a:spcPts val="0"/>
              </a:spcAft>
              <a:defRPr/>
            </a:pPr>
            <a:r>
              <a:rPr lang="ru-RU" sz="36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Impact" pitchFamily="34" charset="0"/>
              </a:rPr>
              <a:t>Определи  цели</a:t>
            </a:r>
            <a:endParaRPr lang="ru-RU" sz="36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Impact" pitchFamily="34" charset="0"/>
            </a:endParaRPr>
          </a:p>
        </p:txBody>
      </p:sp>
      <p:pic>
        <p:nvPicPr>
          <p:cNvPr id="4" name="Рисунок 3" descr="kon4-580x435.jpg"/>
          <p:cNvPicPr>
            <a:picLocks noChangeAspect="1"/>
          </p:cNvPicPr>
          <p:nvPr/>
        </p:nvPicPr>
        <p:blipFill>
          <a:blip r:embed="rId2"/>
          <a:stretch>
            <a:fillRect/>
          </a:stretch>
        </p:blipFill>
        <p:spPr>
          <a:xfrm>
            <a:off x="3429000" y="2428875"/>
            <a:ext cx="5524500" cy="4143375"/>
          </a:xfrm>
          <a:prstGeom prst="rect">
            <a:avLst/>
          </a:prstGeom>
          <a:ln>
            <a:solidFill>
              <a:schemeClr val="tx1">
                <a:lumMod val="75000"/>
                <a:lumOff val="25000"/>
              </a:schemeClr>
            </a:solid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Прямоугольник 1"/>
          <p:cNvSpPr>
            <a:spLocks noChangeArrowheads="1"/>
          </p:cNvSpPr>
          <p:nvPr/>
        </p:nvSpPr>
        <p:spPr bwMode="auto">
          <a:xfrm>
            <a:off x="285750" y="928688"/>
            <a:ext cx="8429625" cy="1200150"/>
          </a:xfrm>
          <a:prstGeom prst="rect">
            <a:avLst/>
          </a:prstGeom>
          <a:noFill/>
          <a:ln w="9525">
            <a:noFill/>
            <a:miter lim="800000"/>
            <a:headEnd/>
            <a:tailEnd/>
          </a:ln>
        </p:spPr>
        <p:txBody>
          <a:bodyPr>
            <a:spAutoFit/>
          </a:bodyPr>
          <a:lstStyle/>
          <a:p>
            <a:r>
              <a:rPr lang="ru-RU" sz="2400">
                <a:latin typeface="Calibri" pitchFamily="34" charset="0"/>
              </a:rPr>
              <a:t>В октябре 1911 г. к Южному полюсу почти одновременно устремились две экспедиции - норвежская и британская. Цель экспедиций - впервые достичь Южного полюса. </a:t>
            </a:r>
          </a:p>
        </p:txBody>
      </p:sp>
      <p:sp>
        <p:nvSpPr>
          <p:cNvPr id="3" name="Прямоугольник 2"/>
          <p:cNvSpPr/>
          <p:nvPr/>
        </p:nvSpPr>
        <p:spPr>
          <a:xfrm>
            <a:off x="0" y="0"/>
            <a:ext cx="5147563" cy="646331"/>
          </a:xfrm>
          <a:prstGeom prst="rect">
            <a:avLst/>
          </a:prstGeom>
          <a:noFill/>
        </p:spPr>
        <p:txBody>
          <a:bodyPr wrap="none">
            <a:spAutoFit/>
          </a:bodyPr>
          <a:lstStyle/>
          <a:p>
            <a:pPr fontAlgn="auto">
              <a:spcBef>
                <a:spcPts val="0"/>
              </a:spcBef>
              <a:spcAft>
                <a:spcPts val="0"/>
              </a:spcAft>
              <a:defRPr/>
            </a:pPr>
            <a:r>
              <a:rPr lang="ru-RU" sz="36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Impact" pitchFamily="34" charset="0"/>
              </a:rPr>
              <a:t>Известные путешествия</a:t>
            </a:r>
            <a:endParaRPr lang="ru-RU" sz="36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Impact" pitchFamily="34" charset="0"/>
            </a:endParaRPr>
          </a:p>
        </p:txBody>
      </p:sp>
      <p:pic>
        <p:nvPicPr>
          <p:cNvPr id="4" name="Рисунок 3" descr="250px-TerraNova2.png"/>
          <p:cNvPicPr>
            <a:picLocks noChangeAspect="1"/>
          </p:cNvPicPr>
          <p:nvPr/>
        </p:nvPicPr>
        <p:blipFill>
          <a:blip r:embed="rId2"/>
          <a:stretch>
            <a:fillRect/>
          </a:stretch>
        </p:blipFill>
        <p:spPr>
          <a:xfrm>
            <a:off x="5715000" y="2357438"/>
            <a:ext cx="2381250" cy="2828925"/>
          </a:xfrm>
          <a:prstGeom prst="rect">
            <a:avLst/>
          </a:prstGeom>
          <a:ln>
            <a:solidFill>
              <a:schemeClr val="tx1">
                <a:lumMod val="75000"/>
                <a:lumOff val="25000"/>
              </a:schemeClr>
            </a:solidFill>
          </a:ln>
        </p:spPr>
      </p:pic>
      <p:pic>
        <p:nvPicPr>
          <p:cNvPr id="21508" name="Рисунок 4" descr="295px-Amundsen-russian-map2.jpg"/>
          <p:cNvPicPr>
            <a:picLocks noChangeAspect="1"/>
          </p:cNvPicPr>
          <p:nvPr/>
        </p:nvPicPr>
        <p:blipFill>
          <a:blip r:embed="rId3"/>
          <a:srcRect/>
          <a:stretch>
            <a:fillRect/>
          </a:stretch>
        </p:blipFill>
        <p:spPr bwMode="auto">
          <a:xfrm>
            <a:off x="857250" y="2357438"/>
            <a:ext cx="2730500" cy="2878137"/>
          </a:xfrm>
          <a:prstGeom prst="rect">
            <a:avLst/>
          </a:prstGeom>
          <a:noFill/>
          <a:ln w="9525">
            <a:noFill/>
            <a:miter lim="800000"/>
            <a:headEnd/>
            <a:tailEnd/>
          </a:ln>
        </p:spPr>
      </p:pic>
      <p:sp>
        <p:nvSpPr>
          <p:cNvPr id="21509" name="Прямоугольник 5"/>
          <p:cNvSpPr>
            <a:spLocks noChangeArrowheads="1"/>
          </p:cNvSpPr>
          <p:nvPr/>
        </p:nvSpPr>
        <p:spPr bwMode="auto">
          <a:xfrm>
            <a:off x="928688" y="5357813"/>
            <a:ext cx="3359150" cy="369887"/>
          </a:xfrm>
          <a:prstGeom prst="rect">
            <a:avLst/>
          </a:prstGeom>
          <a:noFill/>
          <a:ln w="9525">
            <a:noFill/>
            <a:miter lim="800000"/>
            <a:headEnd/>
            <a:tailEnd/>
          </a:ln>
        </p:spPr>
        <p:txBody>
          <a:bodyPr wrap="none">
            <a:spAutoFit/>
          </a:bodyPr>
          <a:lstStyle/>
          <a:p>
            <a:r>
              <a:rPr lang="ru-RU">
                <a:latin typeface="Calibri" pitchFamily="34" charset="0"/>
              </a:rPr>
              <a:t>Маршрут Амундсена (Норвегия)</a:t>
            </a:r>
          </a:p>
        </p:txBody>
      </p:sp>
      <p:sp>
        <p:nvSpPr>
          <p:cNvPr id="21510" name="Прямоугольник 6"/>
          <p:cNvSpPr>
            <a:spLocks noChangeArrowheads="1"/>
          </p:cNvSpPr>
          <p:nvPr/>
        </p:nvSpPr>
        <p:spPr bwMode="auto">
          <a:xfrm>
            <a:off x="5715000" y="5286375"/>
            <a:ext cx="2660650" cy="369888"/>
          </a:xfrm>
          <a:prstGeom prst="rect">
            <a:avLst/>
          </a:prstGeom>
          <a:noFill/>
          <a:ln w="9525">
            <a:noFill/>
            <a:miter lim="800000"/>
            <a:headEnd/>
            <a:tailEnd/>
          </a:ln>
        </p:spPr>
        <p:txBody>
          <a:bodyPr wrap="none">
            <a:spAutoFit/>
          </a:bodyPr>
          <a:lstStyle/>
          <a:p>
            <a:r>
              <a:rPr lang="ru-RU">
                <a:latin typeface="Calibri" pitchFamily="34" charset="0"/>
              </a:rPr>
              <a:t>Маршрут Скотта (Англия)</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109</TotalTime>
  <Words>1036</Words>
  <Application>Microsoft Office PowerPoint</Application>
  <PresentationFormat>Экран (4:3)</PresentationFormat>
  <Paragraphs>43</Paragraphs>
  <Slides>23</Slides>
  <Notes>0</Notes>
  <HiddenSlides>0</HiddenSlides>
  <MMClips>0</MMClips>
  <ScaleCrop>false</ScaleCrop>
  <HeadingPairs>
    <vt:vector size="6" baseType="variant">
      <vt:variant>
        <vt:lpstr>Использованные шрифты</vt:lpstr>
      </vt:variant>
      <vt:variant>
        <vt:i4>2</vt:i4>
      </vt:variant>
      <vt:variant>
        <vt:lpstr>Шаблон оформления</vt:lpstr>
      </vt:variant>
      <vt:variant>
        <vt:i4>1</vt:i4>
      </vt:variant>
      <vt:variant>
        <vt:lpstr>Заголовки слайдов</vt:lpstr>
      </vt:variant>
      <vt:variant>
        <vt:i4>23</vt:i4>
      </vt:variant>
    </vt:vector>
  </HeadingPairs>
  <TitlesOfParts>
    <vt:vector size="26" baseType="lpstr">
      <vt:lpstr>Calibri</vt:lpstr>
      <vt:lpstr>Arial</vt: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ADMIN</dc:creator>
  <cp:lastModifiedBy>Admin</cp:lastModifiedBy>
  <cp:revision>24</cp:revision>
  <dcterms:created xsi:type="dcterms:W3CDTF">2011-02-16T06:47:04Z</dcterms:created>
  <dcterms:modified xsi:type="dcterms:W3CDTF">2011-12-16T04:29:24Z</dcterms:modified>
</cp:coreProperties>
</file>