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528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BCC32-F480-4483-83C4-138C08812645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33BA7-BFAA-49FC-8FCA-2067AF5E51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74C23-29E9-4E77-9B13-BA2689296AB7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90A59-0F9E-4073-91AE-EBC554E7A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B1A59-27AD-4DDC-9691-61CF17E48041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96919-46BA-4ACB-9EA8-05BA6310D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55175-5299-4DFB-8C59-3BBD686107FC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7078F-80C4-4B4F-B701-FCB4C93A55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64A0C-7805-413F-801E-C459D2008766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74C89-D811-429D-9633-B432C53621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8BE62-1B73-4C11-ADB1-19988085867E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6CE4E-5911-40DE-9D98-6470C0BCA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05908-B27F-441E-A140-40EC32F6D99D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36602-1877-4709-A7D5-B7127DC17F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77CE0-BDE6-49A9-8625-67312E1AA4F9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D34EF-6C32-41F4-9A23-7047A0642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2F956-1CC9-4BEA-AD39-BEF3A6D3BFDD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8792C-22FD-4E5D-A5BC-7465721EB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AB31E-6CB4-4631-9D47-E97B0A81A092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2C3D3-DB3E-44ED-B111-2B84F410FF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98564-BA35-497D-889E-C22CDE348E30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5EDDF-0603-417D-ABF8-E71E92A0FA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A8680FD-CBFB-4B48-8382-BD5661A5AFFC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300096-A3E3-4DFD-928B-A9C0B8F7C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14313"/>
            <a:ext cx="4048125" cy="523875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4786313" y="62865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214290"/>
            <a:ext cx="3929922" cy="50167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Обеспечение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л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ичной</a:t>
            </a:r>
            <a:b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</a:b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безопасности</a:t>
            </a:r>
            <a:b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</a:b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при следовании</a:t>
            </a:r>
            <a:b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</a:b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к местам отдыха</a:t>
            </a:r>
            <a:b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</a:b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наземными</a:t>
            </a:r>
            <a:b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</a:b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видами </a:t>
            </a:r>
            <a:b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</a:b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транспорта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Автомобиль загорелся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2530" name="Прямоугольник 5"/>
          <p:cNvSpPr>
            <a:spLocks noChangeArrowheads="1"/>
          </p:cNvSpPr>
          <p:nvPr/>
        </p:nvSpPr>
        <p:spPr bwMode="auto">
          <a:xfrm>
            <a:off x="285750" y="785813"/>
            <a:ext cx="885825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     </a:t>
            </a:r>
            <a:r>
              <a:rPr lang="ru-RU" sz="2400">
                <a:latin typeface="Calibri" pitchFamily="34" charset="0"/>
              </a:rPr>
              <a:t>В большинстве случаев пожар начинается под капотом. Человек может находиться в загоревшемся автомобиле не более минуты. Автомобиль сгорает за несколько минут. </a:t>
            </a:r>
          </a:p>
          <a:p>
            <a:r>
              <a:rPr lang="ru-RU" sz="2400">
                <a:latin typeface="Calibri" pitchFamily="34" charset="0"/>
              </a:rPr>
              <a:t> </a:t>
            </a:r>
          </a:p>
          <a:p>
            <a:r>
              <a:rPr lang="ru-RU" sz="2400">
                <a:latin typeface="Calibri" pitchFamily="34" charset="0"/>
              </a:rPr>
              <a:t>     </a:t>
            </a:r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Закройте рот и нос тканью (шарфом, платком, рубашкой) и быстро покиньте салон после остановки автомобиля. </a:t>
            </a:r>
          </a:p>
          <a:p>
            <a:endParaRPr lang="ru-RU" sz="24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7" name="Рисунок 6" descr="image0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3143250"/>
            <a:ext cx="3381375" cy="32385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 поезде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50" y="785813"/>
            <a:ext cx="8858250" cy="30464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400" b="1" i="1" dirty="0">
                <a:latin typeface="+mn-lt"/>
              </a:rPr>
              <a:t>При посадке. </a:t>
            </a:r>
            <a:br>
              <a:rPr lang="ru-RU" sz="2400" b="1" i="1" dirty="0">
                <a:latin typeface="+mn-lt"/>
              </a:rPr>
            </a:br>
            <a:r>
              <a:rPr lang="ru-RU" sz="2400" dirty="0">
                <a:solidFill>
                  <a:srgbClr val="FF0000"/>
                </a:solidFill>
                <a:latin typeface="+mn-lt"/>
              </a:rPr>
              <a:t>Не бегите по платформе рядом с вагоном прибывающего поезда. </a:t>
            </a:r>
            <a:r>
              <a:rPr lang="ru-RU" sz="2400" dirty="0">
                <a:latin typeface="+mn-lt"/>
              </a:rPr>
              <a:t>Не стойте ближе 2 м от края платформы во время прохождения поезда. </a:t>
            </a:r>
            <a:br>
              <a:rPr lang="ru-RU" sz="2400" dirty="0">
                <a:latin typeface="+mn-lt"/>
              </a:rPr>
            </a:b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Подходите к вагону после полной остановки поезда.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Посадку в вагон следует производить только со стороны перрона или посадочной платформы.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3555" name="Рисунок 4" descr="Рисунок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3214688"/>
            <a:ext cx="23907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Прямоугольник 6"/>
          <p:cNvSpPr>
            <a:spLocks noChangeArrowheads="1"/>
          </p:cNvSpPr>
          <p:nvPr/>
        </p:nvSpPr>
        <p:spPr bwMode="auto">
          <a:xfrm>
            <a:off x="4786313" y="5572125"/>
            <a:ext cx="3975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 u="sng">
                <a:latin typeface="Calibri" pitchFamily="34" charset="0"/>
              </a:rPr>
              <a:t>Не бегайте по платформе! 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 поезде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4578" name="Прямоугольник 5"/>
          <p:cNvSpPr>
            <a:spLocks noChangeArrowheads="1"/>
          </p:cNvSpPr>
          <p:nvPr/>
        </p:nvSpPr>
        <p:spPr bwMode="auto">
          <a:xfrm>
            <a:off x="285750" y="785813"/>
            <a:ext cx="88582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 b="1" i="1">
                <a:latin typeface="Calibri" pitchFamily="34" charset="0"/>
              </a:rPr>
              <a:t>При посадке. </a:t>
            </a:r>
            <a:br>
              <a:rPr lang="ru-RU" sz="2400" b="1" i="1">
                <a:latin typeface="Calibri" pitchFamily="34" charset="0"/>
              </a:rPr>
            </a:br>
            <a:r>
              <a:rPr lang="ru-RU" sz="2400">
                <a:latin typeface="Calibri" pitchFamily="34" charset="0"/>
              </a:rPr>
              <a:t>      Войдя в вагон, помогите родителям разместить вещи в купе. Достаньте из багажа все, что вам потребуется в дороге, прежде чем уложить его на полки и в специальные отделения. </a:t>
            </a:r>
          </a:p>
          <a:p>
            <a:r>
              <a:rPr lang="ru-RU" sz="2400">
                <a:latin typeface="Calibri" pitchFamily="34" charset="0"/>
              </a:rPr>
              <a:t>     </a:t>
            </a:r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Тяжелые вещи необходимо разместить внизу, чтобы при толчке они не упали с полки. </a:t>
            </a:r>
          </a:p>
        </p:txBody>
      </p:sp>
      <p:pic>
        <p:nvPicPr>
          <p:cNvPr id="7" name="Рисунок 6" descr="8vagon_0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3071813"/>
            <a:ext cx="3448050" cy="33337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 поезде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5602" name="Прямоугольник 5"/>
          <p:cNvSpPr>
            <a:spLocks noChangeArrowheads="1"/>
          </p:cNvSpPr>
          <p:nvPr/>
        </p:nvSpPr>
        <p:spPr bwMode="auto">
          <a:xfrm>
            <a:off x="285750" y="785813"/>
            <a:ext cx="88582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 b="1" i="1">
                <a:latin typeface="Calibri" pitchFamily="34" charset="0"/>
              </a:rPr>
              <a:t>В дороге</a:t>
            </a:r>
            <a:r>
              <a:rPr lang="ru-RU" sz="2400" i="1">
                <a:latin typeface="Calibri" pitchFamily="34" charset="0"/>
              </a:rPr>
              <a:t>. </a:t>
            </a:r>
          </a:p>
          <a:p>
            <a:r>
              <a:rPr lang="ru-RU" sz="2400">
                <a:latin typeface="Calibri" pitchFamily="34" charset="0"/>
              </a:rPr>
              <a:t>     Если ваше место находится на верхней полке, подумайте, что надо сделать, чтобы не упасть с нее в случае резкого торможения поезда.</a:t>
            </a:r>
            <a:endParaRPr lang="ru-RU" sz="24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5" name="Рисунок 4" descr="c7f81fdba2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2428875"/>
            <a:ext cx="4438650" cy="33337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 поезде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6626" name="Прямоугольник 5"/>
          <p:cNvSpPr>
            <a:spLocks noChangeArrowheads="1"/>
          </p:cNvSpPr>
          <p:nvPr/>
        </p:nvSpPr>
        <p:spPr bwMode="auto">
          <a:xfrm>
            <a:off x="285750" y="428625"/>
            <a:ext cx="885825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 b="1" i="1">
                <a:latin typeface="Calibri" pitchFamily="34" charset="0"/>
              </a:rPr>
              <a:t>В дороге</a:t>
            </a:r>
            <a:r>
              <a:rPr lang="ru-RU" sz="2400" i="1">
                <a:latin typeface="Calibri" pitchFamily="34" charset="0"/>
              </a:rPr>
              <a:t>.  </a:t>
            </a:r>
            <a:r>
              <a:rPr lang="ru-RU" sz="2400">
                <a:latin typeface="Calibri" pitchFamily="34" charset="0"/>
              </a:rPr>
              <a:t>Воду пейте только из титана (большого кипятильника для воды), находящегося возле купе проводника, или продающуюся в пластиковых бутылках. </a:t>
            </a:r>
          </a:p>
          <a:p>
            <a:r>
              <a:rPr lang="ru-RU" sz="2400">
                <a:latin typeface="Calibri" pitchFamily="34" charset="0"/>
              </a:rPr>
              <a:t>     Во время движения поезда не высовывайтесь из окна, не открывайте наружные двери, не стойте на подножке. </a:t>
            </a:r>
          </a:p>
          <a:p>
            <a:r>
              <a:rPr lang="ru-RU" sz="2400">
                <a:latin typeface="Calibri" pitchFamily="34" charset="0"/>
              </a:rPr>
              <a:t>     Выходя из вагона на остановках, не отходите далеко от поезда. </a:t>
            </a:r>
          </a:p>
          <a:p>
            <a:r>
              <a:rPr lang="ru-RU" sz="2400">
                <a:latin typeface="Calibri" pitchFamily="34" charset="0"/>
              </a:rPr>
              <a:t>Не трогайте без надобности стоп-кран.</a:t>
            </a:r>
          </a:p>
        </p:txBody>
      </p:sp>
      <p:pic>
        <p:nvPicPr>
          <p:cNvPr id="5" name="Рисунок 4" descr="image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3214688"/>
            <a:ext cx="2495550" cy="33337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7" name="Рисунок 6" descr="sl_poezd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13" y="3214688"/>
            <a:ext cx="2219325" cy="33337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26629" name="Рисунок 7" descr="img7875_1305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3214688"/>
            <a:ext cx="21050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 поезде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7650" name="Прямоугольник 5"/>
          <p:cNvSpPr>
            <a:spLocks noChangeArrowheads="1"/>
          </p:cNvSpPr>
          <p:nvPr/>
        </p:nvSpPr>
        <p:spPr bwMode="auto">
          <a:xfrm>
            <a:off x="285750" y="785813"/>
            <a:ext cx="885825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Во время пожара. </a:t>
            </a:r>
          </a:p>
          <a:p>
            <a:r>
              <a:rPr lang="ru-RU" sz="2400" b="1" i="1">
                <a:latin typeface="Calibri" pitchFamily="34" charset="0"/>
              </a:rPr>
              <a:t>     </a:t>
            </a:r>
            <a:r>
              <a:rPr lang="ru-RU" sz="2400">
                <a:latin typeface="Calibri" pitchFamily="34" charset="0"/>
              </a:rPr>
              <a:t>В случае возникновения пожара необходимо немедленно сообщить об этом проводнику. </a:t>
            </a:r>
          </a:p>
          <a:p>
            <a:r>
              <a:rPr lang="ru-RU" sz="2400">
                <a:latin typeface="Calibri" pitchFamily="34" charset="0"/>
              </a:rPr>
              <a:t>     При не возможности потушить пожар и связаться с начальником поезда или машинистом необходимо остановить поезд с помощью стоп-крана и попытаться выйти из вагона через двери или окна (нельзя выпрыгивать из вагона движущегося поезда или пытаться выбраться на крышу).</a:t>
            </a:r>
            <a:endParaRPr lang="ru-RU" sz="24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7651" name="Рисунок 6" descr="Рисунок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3929063"/>
            <a:ext cx="71056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 поезде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8674" name="Прямоугольник 5"/>
          <p:cNvSpPr>
            <a:spLocks noChangeArrowheads="1"/>
          </p:cNvSpPr>
          <p:nvPr/>
        </p:nvSpPr>
        <p:spPr bwMode="auto">
          <a:xfrm>
            <a:off x="285750" y="785813"/>
            <a:ext cx="88582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Во время пожара. </a:t>
            </a:r>
          </a:p>
          <a:p>
            <a:r>
              <a:rPr lang="ru-RU" sz="2400" b="1" i="1">
                <a:latin typeface="Calibri" pitchFamily="34" charset="0"/>
              </a:rPr>
              <a:t>     </a:t>
            </a:r>
            <a:r>
              <a:rPr lang="ru-RU" sz="2400">
                <a:latin typeface="Calibri" pitchFamily="34" charset="0"/>
              </a:rPr>
              <a:t>Если горящий поезд продолжает движение, а пожар возник в передних вагонах, следует перейти в вагоны поезда, где пожара нет, плотно закрывая за собой двери (двигайтесь пригнувшись, дышите через мокрую ткань).</a:t>
            </a:r>
            <a:endParaRPr lang="ru-RU" sz="24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5" name="Рисунок 4" descr="pohzar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2928938"/>
            <a:ext cx="4438650" cy="33337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 поезде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9698" name="Прямоугольник 5"/>
          <p:cNvSpPr>
            <a:spLocks noChangeArrowheads="1"/>
          </p:cNvSpPr>
          <p:nvPr/>
        </p:nvSpPr>
        <p:spPr bwMode="auto">
          <a:xfrm>
            <a:off x="3929063" y="500063"/>
            <a:ext cx="5214937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В случае аварии</a:t>
            </a:r>
            <a:r>
              <a:rPr lang="ru-RU" sz="2400" i="1">
                <a:latin typeface="Calibri" pitchFamily="34" charset="0"/>
              </a:rPr>
              <a:t>. </a:t>
            </a:r>
          </a:p>
          <a:p>
            <a:r>
              <a:rPr lang="ru-RU" sz="2400" i="1">
                <a:latin typeface="Calibri" pitchFamily="34" charset="0"/>
              </a:rPr>
              <a:t>     </a:t>
            </a:r>
            <a:r>
              <a:rPr lang="ru-RU" sz="2400">
                <a:latin typeface="Calibri" pitchFamily="34" charset="0"/>
              </a:rPr>
              <a:t>Во время толчка (удара) постарайтесь ухватиться руками за неподвижные части вагона или сгруппируйтесь и прикройте голову руками во избежание травм.</a:t>
            </a:r>
          </a:p>
          <a:p>
            <a:r>
              <a:rPr lang="ru-RU" sz="2400">
                <a:latin typeface="Calibri" pitchFamily="34" charset="0"/>
              </a:rPr>
              <a:t>     Если в случае аварии вагон начал опрокидываться, ухватитесь за выступы полок и другие неподвижные части вагона, закройте глаза, упритесь ногами в стену. После того как вагон обретет устойчивость, осмотритесь и наметьте путь выхода из него. Если дверь заклинило, выбирайтесь через окна. </a:t>
            </a:r>
          </a:p>
        </p:txBody>
      </p:sp>
      <p:pic>
        <p:nvPicPr>
          <p:cNvPr id="5" name="Рисунок 4" descr="b9858c9a59_1366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3214688"/>
            <a:ext cx="3598862" cy="2714625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Итог урока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855663"/>
            <a:ext cx="8858250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1. </a:t>
            </a:r>
            <a:r>
              <a:rPr lang="ru-RU" sz="2400" dirty="0">
                <a:solidFill>
                  <a:srgbClr val="FF0000"/>
                </a:solidFill>
                <a:latin typeface="+mn-lt"/>
              </a:rPr>
              <a:t>Какими должны быть действия пассажира </a:t>
            </a:r>
            <a:br>
              <a:rPr lang="ru-RU" sz="2400" dirty="0">
                <a:solidFill>
                  <a:srgbClr val="FF0000"/>
                </a:solidFill>
                <a:latin typeface="+mn-lt"/>
              </a:rPr>
            </a:br>
            <a:r>
              <a:rPr lang="ru-RU" sz="2400" dirty="0">
                <a:solidFill>
                  <a:srgbClr val="FF0000"/>
                </a:solidFill>
                <a:latin typeface="+mn-lt"/>
              </a:rPr>
              <a:t>     легкового автомобиля при столкновении со </a:t>
            </a:r>
            <a:br>
              <a:rPr lang="ru-RU" sz="2400" dirty="0">
                <a:solidFill>
                  <a:srgbClr val="FF0000"/>
                </a:solidFill>
                <a:latin typeface="+mn-lt"/>
              </a:rPr>
            </a:br>
            <a:r>
              <a:rPr lang="ru-RU" sz="2400" dirty="0">
                <a:solidFill>
                  <a:srgbClr val="FF0000"/>
                </a:solidFill>
                <a:latin typeface="+mn-lt"/>
              </a:rPr>
              <a:t>     встречной машиной?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2.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Опишите действия пассажира легкового автомобиля, если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    автомобиль загорелся.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3.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Перечислите меры безопасности пассажира, следующего</a:t>
            </a:r>
            <a:b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   железнодорожным транспортом, при посадке в вагон и в пути</a:t>
            </a:r>
            <a:b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   следования.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4.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Подберите и последовательно запишите в дневник</a:t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    безопасности меры личной безопасности при езде на легковом</a:t>
            </a:r>
            <a:b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    автомобиле в качестве пассажира.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5.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Сделайте подборку рекомендаций из учебника и других</a:t>
            </a:r>
            <a:b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</a:b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   источников по обеспечению безопасного проезда по железной</a:t>
            </a:r>
            <a:b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</a:b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   дороге. Выберите для себя наиболее необходимые, запишите</a:t>
            </a:r>
            <a:b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</a:b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   их в дневник безопасности. 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0723" name="Рисунок 7" descr="Рисунок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5" y="285750"/>
            <a:ext cx="20383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Организация отдыха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338" name="Прямоугольник 5"/>
          <p:cNvSpPr>
            <a:spLocks noChangeArrowheads="1"/>
          </p:cNvSpPr>
          <p:nvPr/>
        </p:nvSpPr>
        <p:spPr bwMode="auto">
          <a:xfrm>
            <a:off x="4572000" y="714375"/>
            <a:ext cx="4572000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Организация активного отдыха в природных условиях зачастую связана с необходимостью пользоваться различными видами транспорта (наземным, воздушным и водным). </a:t>
            </a:r>
          </a:p>
          <a:p>
            <a:endParaRPr lang="ru-RU" sz="2400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Количество транспортных средств в мире постоянно растет, возрастает скорость их движения, повышается их надежность и комфортабельность. </a:t>
            </a:r>
          </a:p>
        </p:txBody>
      </p:sp>
      <p:pic>
        <p:nvPicPr>
          <p:cNvPr id="14339" name="Рисунок 4" descr="pic_1201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857250"/>
            <a:ext cx="41052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399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3714750"/>
            <a:ext cx="38100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Как обеспечить безопасность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5362" name="Прямоугольник 5"/>
          <p:cNvSpPr>
            <a:spLocks noChangeArrowheads="1"/>
          </p:cNvSpPr>
          <p:nvPr/>
        </p:nvSpPr>
        <p:spPr bwMode="auto">
          <a:xfrm>
            <a:off x="4572000" y="714375"/>
            <a:ext cx="45720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Однако полностью обеспечить безопасность передвижения пассажиров на любом виде транспорта невозможно. </a:t>
            </a:r>
          </a:p>
          <a:p>
            <a:endParaRPr lang="ru-RU" sz="2400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Аварии и катастрофы на транспорте происходили и происходят. Не стоит их перечислять, о них в последнее время часто пишут в газетах, говорят по телевидению и радио.</a:t>
            </a:r>
          </a:p>
        </p:txBody>
      </p:sp>
      <p:pic>
        <p:nvPicPr>
          <p:cNvPr id="7" name="Рисунок 6" descr="p18_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928688"/>
            <a:ext cx="4000500" cy="30289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Третий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6386" name="Прямоугольник 5"/>
          <p:cNvSpPr>
            <a:spLocks noChangeArrowheads="1"/>
          </p:cNvSpPr>
          <p:nvPr/>
        </p:nvSpPr>
        <p:spPr bwMode="auto">
          <a:xfrm>
            <a:off x="0" y="714375"/>
            <a:ext cx="9144000" cy="600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     Безопасность на всех видах транспорта обеспечивается человеком и зависит от его уровня подготовки и ответственности при использовании транспортного средства. Безопасность пассажиров обеспечивают специалисты, которые участвуют в подготовке транспортных средств, в их управлении, контролируют соблюдение правил движения. </a:t>
            </a: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     Существуют специальные службы, отвечающие за безопасность наземных, воздушных и водных транспортных средств.</a:t>
            </a:r>
          </a:p>
        </p:txBody>
      </p:sp>
      <p:pic>
        <p:nvPicPr>
          <p:cNvPr id="16387" name="Рисунок 4" descr="-1f253e43086a30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3143250"/>
            <a:ext cx="33337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6" descr="dosmotr40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3143250"/>
            <a:ext cx="33242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Четвертый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7410" name="Прямоугольник 5"/>
          <p:cNvSpPr>
            <a:spLocks noChangeArrowheads="1"/>
          </p:cNvSpPr>
          <p:nvPr/>
        </p:nvSpPr>
        <p:spPr bwMode="auto">
          <a:xfrm>
            <a:off x="0" y="714375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     Пассажир тоже может повысить уровень личной безопасности. Он должен быть готов к аварийной ситуации и при необходимости максимально использовать свои возможности для сохранения жизни и здоровья. Кроме того, пассажир обязан соблюдать ряд правил безопасности при следовании определенным видом транспорта.</a:t>
            </a:r>
          </a:p>
        </p:txBody>
      </p:sp>
      <p:pic>
        <p:nvPicPr>
          <p:cNvPr id="5" name="Рисунок 4" descr="untitl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3071813"/>
            <a:ext cx="3571875" cy="28575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Пятый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8434" name="Прямоугольник 5"/>
          <p:cNvSpPr>
            <a:spLocks noChangeArrowheads="1"/>
          </p:cNvSpPr>
          <p:nvPr/>
        </p:nvSpPr>
        <p:spPr bwMode="auto">
          <a:xfrm>
            <a:off x="0" y="714375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     В настоящее время специалистами в области безопасности разработаны различные рекомендации по безопасному поведению пассажира в пути. </a:t>
            </a:r>
          </a:p>
          <a:p>
            <a:r>
              <a:rPr lang="ru-RU" sz="2400">
                <a:latin typeface="Calibri" pitchFamily="34" charset="0"/>
              </a:rPr>
              <a:t>     Рассмотрим некоторые ситуации, которые могут возникнуть при поездке на автомобиле и в поезде.</a:t>
            </a:r>
          </a:p>
        </p:txBody>
      </p:sp>
      <p:pic>
        <p:nvPicPr>
          <p:cNvPr id="7" name="Рисунок 6" descr="mospro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3" y="3000375"/>
            <a:ext cx="3562350" cy="23812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8" name="Рисунок 7" descr="rail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275" y="3000375"/>
            <a:ext cx="5210175" cy="23812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 автомобиле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9458" name="Прямоугольник 5"/>
          <p:cNvSpPr>
            <a:spLocks noChangeArrowheads="1"/>
          </p:cNvSpPr>
          <p:nvPr/>
        </p:nvSpPr>
        <p:spPr bwMode="auto">
          <a:xfrm>
            <a:off x="4500563" y="714375"/>
            <a:ext cx="4643437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 Вы едете с родителями на личной автомашине за город. Перед началом движения обязательно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пристегнитесь ремнями безопасности</a:t>
            </a:r>
            <a:r>
              <a:rPr lang="ru-RU" sz="2400">
                <a:latin typeface="Calibri" pitchFamily="34" charset="0"/>
              </a:rPr>
              <a:t>, накидывание ремня лишь для вида (без необходимого натяжения) при аварии станет причиной дополнительных травм.</a:t>
            </a:r>
          </a:p>
        </p:txBody>
      </p:sp>
      <p:pic>
        <p:nvPicPr>
          <p:cNvPr id="19459" name="Рисунок 6" descr="Рисунок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928688"/>
            <a:ext cx="3671887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Защита при возможном столкновении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0482" name="Прямоугольник 5"/>
          <p:cNvSpPr>
            <a:spLocks noChangeArrowheads="1"/>
          </p:cNvSpPr>
          <p:nvPr/>
        </p:nvSpPr>
        <p:spPr bwMode="auto">
          <a:xfrm>
            <a:off x="285750" y="4549775"/>
            <a:ext cx="88582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     </a:t>
            </a:r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Сильно напрягите все тело (мышцы), втяните голову в плечи. Расслабляться нельзя до полной остановки автомобиля. </a:t>
            </a:r>
          </a:p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Не покидайте автомобиль до его полной остановки.</a:t>
            </a:r>
          </a:p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>
                <a:latin typeface="Calibri" pitchFamily="34" charset="0"/>
              </a:rPr>
              <a:t>Нельзя выпрыгивать из автомобиля при его столкновении, переворачивании. Шансов уцелеть больше, если находиться внутри.</a:t>
            </a:r>
            <a:endParaRPr lang="ru-RU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483" name="TextBox 8"/>
          <p:cNvSpPr txBox="1">
            <a:spLocks noChangeArrowheads="1"/>
          </p:cNvSpPr>
          <p:nvPr/>
        </p:nvSpPr>
        <p:spPr bwMode="auto">
          <a:xfrm>
            <a:off x="0" y="3384550"/>
            <a:ext cx="42243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>
                <a:latin typeface="Calibri" pitchFamily="34" charset="0"/>
              </a:rPr>
              <a:t>Позы водителя </a:t>
            </a:r>
            <a:r>
              <a:rPr lang="ru-RU" sz="2400">
                <a:latin typeface="Calibri" pitchFamily="34" charset="0"/>
              </a:rPr>
              <a:t>и </a:t>
            </a:r>
            <a:r>
              <a:rPr lang="ru-RU" sz="2400" i="1">
                <a:latin typeface="Calibri" pitchFamily="34" charset="0"/>
              </a:rPr>
              <a:t>пассажиров </a:t>
            </a:r>
            <a:br>
              <a:rPr lang="ru-RU" sz="2400" i="1">
                <a:latin typeface="Calibri" pitchFamily="34" charset="0"/>
              </a:rPr>
            </a:br>
            <a:r>
              <a:rPr lang="ru-RU" sz="2400" i="1" u="sng">
                <a:latin typeface="Calibri" pitchFamily="34" charset="0"/>
              </a:rPr>
              <a:t>при неизбежности </a:t>
            </a:r>
            <a:br>
              <a:rPr lang="ru-RU" sz="2400" i="1" u="sng">
                <a:latin typeface="Calibri" pitchFamily="34" charset="0"/>
              </a:rPr>
            </a:br>
            <a:r>
              <a:rPr lang="ru-RU" sz="2400" i="1" u="sng">
                <a:latin typeface="Calibri" pitchFamily="34" charset="0"/>
              </a:rPr>
              <a:t>столкновения </a:t>
            </a:r>
            <a:endParaRPr lang="ru-RU" sz="2400" u="sng">
              <a:latin typeface="Calibri" pitchFamily="34" charset="0"/>
            </a:endParaRPr>
          </a:p>
        </p:txBody>
      </p:sp>
      <p:sp>
        <p:nvSpPr>
          <p:cNvPr id="20484" name="TextBox 9"/>
          <p:cNvSpPr txBox="1">
            <a:spLocks noChangeArrowheads="1"/>
          </p:cNvSpPr>
          <p:nvPr/>
        </p:nvSpPr>
        <p:spPr bwMode="auto">
          <a:xfrm>
            <a:off x="4919663" y="3384550"/>
            <a:ext cx="3944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2400" i="1">
                <a:latin typeface="Calibri" pitchFamily="34" charset="0"/>
              </a:rPr>
              <a:t>Безопасная поза </a:t>
            </a:r>
            <a:br>
              <a:rPr lang="ru-RU" sz="2400" i="1">
                <a:latin typeface="Calibri" pitchFamily="34" charset="0"/>
              </a:rPr>
            </a:br>
            <a:r>
              <a:rPr lang="ru-RU" sz="2400" i="1">
                <a:latin typeface="Calibri" pitchFamily="34" charset="0"/>
              </a:rPr>
              <a:t>при возможном </a:t>
            </a:r>
            <a:br>
              <a:rPr lang="ru-RU" sz="2400" i="1">
                <a:latin typeface="Calibri" pitchFamily="34" charset="0"/>
              </a:rPr>
            </a:br>
            <a:r>
              <a:rPr lang="ru-RU" sz="2400" i="1" u="sng">
                <a:latin typeface="Calibri" pitchFamily="34" charset="0"/>
              </a:rPr>
              <a:t>столкновении автомобиля </a:t>
            </a:r>
            <a:endParaRPr lang="ru-RU" sz="2400">
              <a:latin typeface="Calibri" pitchFamily="34" charset="0"/>
            </a:endParaRPr>
          </a:p>
        </p:txBody>
      </p:sp>
      <p:pic>
        <p:nvPicPr>
          <p:cNvPr id="20485" name="Рисунок 10" descr="Рисунок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642938"/>
            <a:ext cx="27432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11" descr="Рисунок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642938"/>
            <a:ext cx="3067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Когда автомобиль переворачивается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1506" name="Прямоугольник 5"/>
          <p:cNvSpPr>
            <a:spLocks noChangeArrowheads="1"/>
          </p:cNvSpPr>
          <p:nvPr/>
        </p:nvSpPr>
        <p:spPr bwMode="auto">
          <a:xfrm>
            <a:off x="285750" y="785813"/>
            <a:ext cx="8858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     Падайте на соседнее сиденье (если не пристегнуты ремнями), покрепче схватитесь за него и уткнитесь в него лицом.</a:t>
            </a:r>
          </a:p>
        </p:txBody>
      </p:sp>
      <p:pic>
        <p:nvPicPr>
          <p:cNvPr id="7" name="Рисунок 6" descr="2686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43063"/>
            <a:ext cx="4276725" cy="28575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8" name="Рисунок 7" descr="_Picture_file_path_124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643063"/>
            <a:ext cx="3800475" cy="28575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713</Words>
  <Application>Microsoft Office PowerPoint</Application>
  <PresentationFormat>Экран (4:3)</PresentationFormat>
  <Paragraphs>53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svg</dc:creator>
  <cp:lastModifiedBy>Admin</cp:lastModifiedBy>
  <cp:revision>19</cp:revision>
  <dcterms:created xsi:type="dcterms:W3CDTF">2011-04-16T22:55:41Z</dcterms:created>
  <dcterms:modified xsi:type="dcterms:W3CDTF">2011-12-16T04:28:40Z</dcterms:modified>
</cp:coreProperties>
</file>