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56" r:id="rId3"/>
    <p:sldId id="257" r:id="rId4"/>
    <p:sldId id="262" r:id="rId5"/>
    <p:sldId id="258" r:id="rId6"/>
    <p:sldId id="264" r:id="rId7"/>
    <p:sldId id="259" r:id="rId8"/>
    <p:sldId id="260" r:id="rId9"/>
    <p:sldId id="263" r:id="rId10"/>
    <p:sldId id="261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7F8FC-E98A-4034-85A0-DAAE01C37481}" type="datetimeFigureOut">
              <a:rPr lang="ru-RU" smtClean="0"/>
              <a:pPr/>
              <a:t>20.10.2010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90651-30F3-440A-B55D-4FE58DEF82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7F8FC-E98A-4034-85A0-DAAE01C37481}" type="datetimeFigureOut">
              <a:rPr lang="ru-RU" smtClean="0"/>
              <a:pPr/>
              <a:t>20.10.2010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90651-30F3-440A-B55D-4FE58DEF82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7F8FC-E98A-4034-85A0-DAAE01C37481}" type="datetimeFigureOut">
              <a:rPr lang="ru-RU" smtClean="0"/>
              <a:pPr/>
              <a:t>20.10.2010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90651-30F3-440A-B55D-4FE58DEF82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7F8FC-E98A-4034-85A0-DAAE01C37481}" type="datetimeFigureOut">
              <a:rPr lang="ru-RU" smtClean="0"/>
              <a:pPr/>
              <a:t>20.10.2010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90651-30F3-440A-B55D-4FE58DEF82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7F8FC-E98A-4034-85A0-DAAE01C37481}" type="datetimeFigureOut">
              <a:rPr lang="ru-RU" smtClean="0"/>
              <a:pPr/>
              <a:t>20.10.2010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90651-30F3-440A-B55D-4FE58DEF82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7F8FC-E98A-4034-85A0-DAAE01C37481}" type="datetimeFigureOut">
              <a:rPr lang="ru-RU" smtClean="0"/>
              <a:pPr/>
              <a:t>20.10.2010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90651-30F3-440A-B55D-4FE58DEF82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7F8FC-E98A-4034-85A0-DAAE01C37481}" type="datetimeFigureOut">
              <a:rPr lang="ru-RU" smtClean="0"/>
              <a:pPr/>
              <a:t>20.10.2010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90651-30F3-440A-B55D-4FE58DEF82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7F8FC-E98A-4034-85A0-DAAE01C37481}" type="datetimeFigureOut">
              <a:rPr lang="ru-RU" smtClean="0"/>
              <a:pPr/>
              <a:t>20.10.2010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90651-30F3-440A-B55D-4FE58DEF82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7F8FC-E98A-4034-85A0-DAAE01C37481}" type="datetimeFigureOut">
              <a:rPr lang="ru-RU" smtClean="0"/>
              <a:pPr/>
              <a:t>20.10.2010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90651-30F3-440A-B55D-4FE58DEF82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7F8FC-E98A-4034-85A0-DAAE01C37481}" type="datetimeFigureOut">
              <a:rPr lang="ru-RU" smtClean="0"/>
              <a:pPr/>
              <a:t>20.10.2010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90651-30F3-440A-B55D-4FE58DEF82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7F8FC-E98A-4034-85A0-DAAE01C37481}" type="datetimeFigureOut">
              <a:rPr lang="ru-RU" smtClean="0"/>
              <a:pPr/>
              <a:t>20.10.2010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90651-30F3-440A-B55D-4FE58DEF82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97F8FC-E98A-4034-85A0-DAAE01C37481}" type="datetimeFigureOut">
              <a:rPr lang="ru-RU" smtClean="0"/>
              <a:pPr/>
              <a:t>20.10.2010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990651-30F3-440A-B55D-4FE58DEF821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5720" y="642918"/>
            <a:ext cx="8359981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Impact" pitchFamily="34" charset="0"/>
              </a:rPr>
              <a:t>ОПРЕДЕЛЕНИЕ МЕСТА</a:t>
            </a:r>
            <a:br>
              <a:rPr lang="ru-RU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Impact" pitchFamily="34" charset="0"/>
              </a:rPr>
            </a:br>
            <a:r>
              <a:rPr lang="ru-RU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Impact" pitchFamily="34" charset="0"/>
              </a:rPr>
              <a:t>ДЛЯ БИВАКА И ОРГАНИЗАЦИЯ</a:t>
            </a:r>
            <a:br>
              <a:rPr lang="ru-RU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Impact" pitchFamily="34" charset="0"/>
              </a:rPr>
            </a:br>
            <a:r>
              <a:rPr lang="ru-RU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Impact" pitchFamily="34" charset="0"/>
              </a:rPr>
              <a:t>БИВАЧНЫХ РАБОТ</a:t>
            </a:r>
            <a:endParaRPr lang="ru-RU" sz="54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Impact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214346" y="2000240"/>
            <a:ext cx="9572692" cy="642942"/>
          </a:xfrm>
          <a:prstGeom prst="rect">
            <a:avLst/>
          </a:prstGeom>
          <a:ln w="76200" cmpd="tri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 smtClean="0"/>
              <a:t>       ВОПРОСЫ ДЛЯ ПОВТОРЕНИЯ</a:t>
            </a:r>
            <a:endParaRPr lang="ru-RU" sz="2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85720" y="3071810"/>
            <a:ext cx="857256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1. Какие предметы включает в себя личное, групповое и специальное туристское снаряжение? </a:t>
            </a:r>
          </a:p>
          <a:p>
            <a:r>
              <a:rPr lang="ru-RU" dirty="0" smtClean="0"/>
              <a:t>2. От каких факторов зависит подбор предметов туристского снаряжения? </a:t>
            </a:r>
            <a:br>
              <a:rPr lang="ru-RU" dirty="0" smtClean="0"/>
            </a:br>
            <a:r>
              <a:rPr lang="ru-RU" dirty="0" smtClean="0"/>
              <a:t>З. Перечислите основные требования, предъявляемые к туристскому снаряжению. </a:t>
            </a:r>
          </a:p>
          <a:p>
            <a:r>
              <a:rPr lang="ru-RU" dirty="0" smtClean="0"/>
              <a:t>4. Как следует подбирать обувь и одежду для выхода на природу? </a:t>
            </a:r>
          </a:p>
          <a:p>
            <a:r>
              <a:rPr lang="ru-RU" dirty="0" smtClean="0"/>
              <a:t>5. Для чего нужна аптечка первой помощи в походе и что должно в нее входить? </a:t>
            </a:r>
          </a:p>
          <a:p>
            <a:r>
              <a:rPr lang="ru-RU" dirty="0" smtClean="0"/>
              <a:t>6. Если вы готовитесь в поход в сентябре, составьте перечень личного снаряжения для похода. </a:t>
            </a:r>
          </a:p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5" name="Рисунок 4" descr="Рисунок1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12" y="928670"/>
            <a:ext cx="1543050" cy="190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214346" y="214290"/>
            <a:ext cx="9572692" cy="642942"/>
          </a:xfrm>
          <a:prstGeom prst="rect">
            <a:avLst/>
          </a:prstGeom>
          <a:ln w="76200" cmpd="tri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 smtClean="0"/>
              <a:t>       МЕСТО ДЛЯ БИВАКА</a:t>
            </a:r>
            <a:endParaRPr lang="ru-RU" sz="2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214942" y="1357298"/>
            <a:ext cx="35719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1. Место открытое.</a:t>
            </a:r>
          </a:p>
          <a:p>
            <a:r>
              <a:rPr lang="ru-RU" dirty="0" smtClean="0"/>
              <a:t>2. Защищенное от ветра.</a:t>
            </a:r>
            <a:br>
              <a:rPr lang="ru-RU" dirty="0" smtClean="0"/>
            </a:br>
            <a:r>
              <a:rPr lang="ru-RU" dirty="0" smtClean="0"/>
              <a:t>З. Недалеко водоем. </a:t>
            </a:r>
          </a:p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14282" y="4929198"/>
            <a:ext cx="35719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1. Место открытое.</a:t>
            </a:r>
          </a:p>
          <a:p>
            <a:r>
              <a:rPr lang="ru-RU" dirty="0" smtClean="0"/>
              <a:t>2. Защищенное от ветра.</a:t>
            </a:r>
            <a:br>
              <a:rPr lang="ru-RU" dirty="0" smtClean="0"/>
            </a:br>
            <a:r>
              <a:rPr lang="ru-RU" dirty="0" smtClean="0"/>
              <a:t>З. Недалеко водоем. </a:t>
            </a:r>
          </a:p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7" name="Стрелка влево 6"/>
          <p:cNvSpPr/>
          <p:nvPr/>
        </p:nvSpPr>
        <p:spPr>
          <a:xfrm>
            <a:off x="4500562" y="1357298"/>
            <a:ext cx="571504" cy="85725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право 7"/>
          <p:cNvSpPr/>
          <p:nvPr/>
        </p:nvSpPr>
        <p:spPr>
          <a:xfrm>
            <a:off x="2857488" y="4929198"/>
            <a:ext cx="714380" cy="8572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 descr="Рисунок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8" y="1357298"/>
            <a:ext cx="3333750" cy="2371725"/>
          </a:xfrm>
          <a:prstGeom prst="rect">
            <a:avLst/>
          </a:prstGeom>
        </p:spPr>
      </p:pic>
      <p:pic>
        <p:nvPicPr>
          <p:cNvPr id="10" name="Рисунок 9" descr="Рисунок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7686" y="3929066"/>
            <a:ext cx="3333750" cy="1933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-214346" y="214290"/>
            <a:ext cx="9572692" cy="642942"/>
          </a:xfrm>
          <a:prstGeom prst="rect">
            <a:avLst/>
          </a:prstGeom>
          <a:ln w="76200" cmpd="tri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 smtClean="0"/>
              <a:t>      УПАКОВКА СПИЧЕК.   РАСТОПКА ДЛЯ КОСТРА.</a:t>
            </a:r>
            <a:endParaRPr lang="ru-RU" sz="28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42844" y="1000108"/>
            <a:ext cx="35719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Спички – в пакет  или в водонепроницаемую, герметичную коробку.</a:t>
            </a:r>
          </a:p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8" name="Стрелка вниз 7"/>
          <p:cNvSpPr/>
          <p:nvPr/>
        </p:nvSpPr>
        <p:spPr>
          <a:xfrm>
            <a:off x="928662" y="2143116"/>
            <a:ext cx="785818" cy="8572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4643438" y="4929198"/>
            <a:ext cx="35719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Растопка – береста, сухая трава, мох.</a:t>
            </a:r>
            <a:br>
              <a:rPr lang="ru-RU" dirty="0" smtClean="0"/>
            </a:br>
            <a:r>
              <a:rPr lang="ru-RU" dirty="0" smtClean="0"/>
              <a:t>Укладка – шалаш, колодец.</a:t>
            </a:r>
          </a:p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0" name="Рисунок 9" descr="Рисунок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8" y="3214686"/>
            <a:ext cx="3333750" cy="2933700"/>
          </a:xfrm>
          <a:prstGeom prst="rect">
            <a:avLst/>
          </a:prstGeom>
        </p:spPr>
      </p:pic>
      <p:pic>
        <p:nvPicPr>
          <p:cNvPr id="11" name="Рисунок 10" descr="Рисунок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2500306"/>
            <a:ext cx="3333750" cy="1876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71472" y="1643050"/>
            <a:ext cx="35719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Топливо -  валежник: береза, кедр, ольха, елка.</a:t>
            </a:r>
          </a:p>
          <a:p>
            <a:endParaRPr lang="ru-RU" dirty="0" smtClean="0"/>
          </a:p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-214346" y="214290"/>
            <a:ext cx="9572692" cy="642942"/>
          </a:xfrm>
          <a:prstGeom prst="rect">
            <a:avLst/>
          </a:prstGeom>
          <a:ln w="76200" cmpd="tri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 smtClean="0"/>
              <a:t>       ТОПЛИВО ДЛЯ КОСТРА</a:t>
            </a:r>
            <a:endParaRPr lang="ru-RU" sz="2800" dirty="0"/>
          </a:p>
        </p:txBody>
      </p:sp>
      <p:pic>
        <p:nvPicPr>
          <p:cNvPr id="6" name="Рисунок 5" descr="Рисунок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2357430"/>
            <a:ext cx="3333750" cy="3990975"/>
          </a:xfrm>
          <a:prstGeom prst="rect">
            <a:avLst/>
          </a:prstGeom>
        </p:spPr>
      </p:pic>
      <p:pic>
        <p:nvPicPr>
          <p:cNvPr id="7" name="Рисунок 6" descr="Рисунок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7752" y="2143116"/>
            <a:ext cx="3333750" cy="4171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-214346" y="214290"/>
            <a:ext cx="9572692" cy="642942"/>
          </a:xfrm>
          <a:prstGeom prst="rect">
            <a:avLst/>
          </a:prstGeom>
          <a:ln w="76200" cmpd="tri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 smtClean="0"/>
              <a:t>       РАБОТА С ТОПОРОМ</a:t>
            </a:r>
            <a:endParaRPr lang="ru-RU" sz="28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714744" y="1428736"/>
            <a:ext cx="35719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Топор нужно беречь.</a:t>
            </a:r>
          </a:p>
          <a:p>
            <a:r>
              <a:rPr lang="ru-RU" dirty="0" smtClean="0"/>
              <a:t>После работы укрыть чехлом.</a:t>
            </a:r>
          </a:p>
          <a:p>
            <a:endParaRPr lang="ru-RU" dirty="0" smtClean="0"/>
          </a:p>
          <a:p>
            <a:r>
              <a:rPr lang="ru-RU" b="1" dirty="0" smtClean="0">
                <a:solidFill>
                  <a:srgbClr val="FF0000"/>
                </a:solidFill>
              </a:rPr>
              <a:t>Помните! </a:t>
            </a:r>
            <a:r>
              <a:rPr lang="ru-RU" i="1" dirty="0" smtClean="0">
                <a:solidFill>
                  <a:srgbClr val="0070C0"/>
                </a:solidFill>
              </a:rPr>
              <a:t>Острый топор не менее опасен, чем заряженное ружье.</a:t>
            </a:r>
          </a:p>
          <a:p>
            <a:endParaRPr lang="ru-RU" dirty="0" smtClean="0"/>
          </a:p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7" name="Рисунок 6" descr="Рисунок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1142984"/>
            <a:ext cx="3333750" cy="2867025"/>
          </a:xfrm>
          <a:prstGeom prst="rect">
            <a:avLst/>
          </a:prstGeom>
        </p:spPr>
      </p:pic>
      <p:pic>
        <p:nvPicPr>
          <p:cNvPr id="8" name="Рисунок 7" descr="Рисунок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58" y="4000504"/>
            <a:ext cx="3333750" cy="2562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71472" y="1643050"/>
            <a:ext cx="5072098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Костер разложите так, чтобы его не задувало.</a:t>
            </a:r>
          </a:p>
          <a:p>
            <a:endParaRPr lang="ru-RU" dirty="0" smtClean="0"/>
          </a:p>
          <a:p>
            <a:r>
              <a:rPr lang="ru-RU" dirty="0" smtClean="0"/>
              <a:t>Соль кладите в пищу по вкусу (одна кружка  крупы - чайная ложка соли).</a:t>
            </a:r>
          </a:p>
          <a:p>
            <a:endParaRPr lang="ru-RU" dirty="0" smtClean="0"/>
          </a:p>
          <a:p>
            <a:r>
              <a:rPr lang="ru-RU" dirty="0" smtClean="0"/>
              <a:t>Макаронные изделия:</a:t>
            </a:r>
          </a:p>
          <a:p>
            <a:r>
              <a:rPr lang="ru-RU" dirty="0" smtClean="0"/>
              <a:t>Вермишель -  8-10 мин.</a:t>
            </a:r>
          </a:p>
          <a:p>
            <a:r>
              <a:rPr lang="ru-RU" dirty="0" smtClean="0"/>
              <a:t>Лапша – 15-20 мин.</a:t>
            </a:r>
          </a:p>
          <a:p>
            <a:r>
              <a:rPr lang="ru-RU" dirty="0" smtClean="0"/>
              <a:t>Рожки, макароны – 20-25 мин.</a:t>
            </a:r>
          </a:p>
          <a:p>
            <a:endParaRPr lang="ru-RU" dirty="0" smtClean="0"/>
          </a:p>
          <a:p>
            <a:r>
              <a:rPr lang="ru-RU" b="1" dirty="0" smtClean="0">
                <a:solidFill>
                  <a:srgbClr val="FF0000"/>
                </a:solidFill>
              </a:rPr>
              <a:t>Рисовая каша:</a:t>
            </a:r>
          </a:p>
          <a:p>
            <a:r>
              <a:rPr lang="ru-RU" dirty="0" smtClean="0"/>
              <a:t>Две кружки воды на одну кружку крупы.</a:t>
            </a:r>
          </a:p>
          <a:p>
            <a:r>
              <a:rPr lang="ru-RU" dirty="0" smtClean="0"/>
              <a:t>Варить – 30—40 мин.</a:t>
            </a:r>
          </a:p>
          <a:p>
            <a:endParaRPr lang="ru-RU" dirty="0" smtClean="0"/>
          </a:p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-214346" y="285728"/>
            <a:ext cx="9572692" cy="642942"/>
          </a:xfrm>
          <a:prstGeom prst="rect">
            <a:avLst/>
          </a:prstGeom>
          <a:ln w="76200" cmpd="tri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 smtClean="0"/>
              <a:t>       ПРИГОТОВЛЕНИЕ ПИЩИ В ПОХОДЕ</a:t>
            </a:r>
            <a:endParaRPr lang="ru-RU" sz="2800" dirty="0"/>
          </a:p>
        </p:txBody>
      </p:sp>
      <p:pic>
        <p:nvPicPr>
          <p:cNvPr id="5" name="Рисунок 4" descr="Рисунок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36" y="1000108"/>
            <a:ext cx="2676525" cy="5715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214346" y="214290"/>
            <a:ext cx="9572692" cy="642942"/>
          </a:xfrm>
          <a:prstGeom prst="rect">
            <a:avLst/>
          </a:prstGeom>
          <a:ln w="76200" cmpd="tri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 smtClean="0"/>
              <a:t>      ПРИМЕРНЫЙ НАБОР ЛИЧНОГО СНАРЯЖЕНИЯ ТУРИСТА.</a:t>
            </a:r>
            <a:endParaRPr lang="ru-RU" sz="28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71472" y="5214950"/>
            <a:ext cx="81439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Рюкзак, костюм, носки, палатка, головной убор, расческа, обувь, свитер, спальный мешок,  тюбик с мазью от комаров, посуда, москитная сетка.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42910" y="6000768"/>
            <a:ext cx="264320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Компас, карта,  топор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8" name="Рисунок 7" descr="Рисунок1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414" y="1142984"/>
            <a:ext cx="6667500" cy="3581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3108" y="6286520"/>
            <a:ext cx="44315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Снаряжение для различных видов походов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-214346" y="214290"/>
            <a:ext cx="9572692" cy="642942"/>
          </a:xfrm>
          <a:prstGeom prst="rect">
            <a:avLst/>
          </a:prstGeom>
          <a:ln w="76200" cmpd="tri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 smtClean="0"/>
              <a:t>      ТРЕБОВАНИЯ К СНАРЯЖЕНИЮ</a:t>
            </a:r>
            <a:endParaRPr lang="ru-RU" sz="28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00034" y="1500174"/>
            <a:ext cx="792961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Туристское снаряжение быть: надежным, прочным, удобным и легким.</a:t>
            </a:r>
          </a:p>
          <a:p>
            <a:endParaRPr lang="ru-RU" dirty="0" smtClean="0"/>
          </a:p>
          <a:p>
            <a:r>
              <a:rPr lang="ru-RU" b="1" dirty="0" smtClean="0">
                <a:solidFill>
                  <a:srgbClr val="FF0000"/>
                </a:solidFill>
              </a:rPr>
              <a:t>Вес группового снаряжения в пешем походе не должен превышать 5 кг на одного человека. 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8" name="Рисунок 7" descr="Рисунок1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48" y="2928934"/>
            <a:ext cx="3333750" cy="3171825"/>
          </a:xfrm>
          <a:prstGeom prst="rect">
            <a:avLst/>
          </a:prstGeom>
        </p:spPr>
      </p:pic>
      <p:pic>
        <p:nvPicPr>
          <p:cNvPr id="9" name="Рисунок 8" descr="Рисунок1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29190" y="3071810"/>
            <a:ext cx="3333750" cy="2686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214346" y="214290"/>
            <a:ext cx="9572692" cy="642942"/>
          </a:xfrm>
          <a:prstGeom prst="rect">
            <a:avLst/>
          </a:prstGeom>
          <a:ln w="76200" cmpd="tri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 smtClean="0"/>
              <a:t>      МЕДИЦИНСКАЯ АПТЕЧКА.</a:t>
            </a:r>
            <a:endParaRPr lang="ru-RU" sz="2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85720" y="1285860"/>
            <a:ext cx="407196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Аптечка первой помощи комплектуется </a:t>
            </a:r>
            <a:r>
              <a:rPr lang="ru-RU" dirty="0" smtClean="0"/>
              <a:t>с учетом численности группы, сложности похода, удаленности маршрута от населенных пунктов и времени года.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4143380"/>
            <a:ext cx="821537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Комплект:  </a:t>
            </a:r>
            <a:r>
              <a:rPr lang="ru-RU" dirty="0" smtClean="0"/>
              <a:t>бинты стерильные ( узкие и широкие 2 шт. на чел.), лейкопластырь, термометр,  жгут резиновый, ножницы, пинцет, пипетка, вата стерильная, йодная настойка, спирт медицинский, марганцовокислый калий (марганцовка), </a:t>
            </a:r>
            <a:r>
              <a:rPr lang="ru-RU" dirty="0" err="1" smtClean="0"/>
              <a:t>прекись</a:t>
            </a:r>
            <a:r>
              <a:rPr lang="ru-RU" dirty="0" smtClean="0"/>
              <a:t> водорода, раствор бриллиантовой зелени (зеленка), набор жаропонижающих, болеутоляющих и применяемых при пищевых отравлениях препаратов с описанием их дозировки и способов их применения.</a:t>
            </a:r>
          </a:p>
          <a:p>
            <a:endParaRPr lang="ru-RU" dirty="0" smtClean="0"/>
          </a:p>
          <a:p>
            <a:r>
              <a:rPr lang="ru-RU" dirty="0" smtClean="0">
                <a:solidFill>
                  <a:srgbClr val="FF0000"/>
                </a:solidFill>
              </a:rPr>
              <a:t>Аптечку </a:t>
            </a:r>
            <a:r>
              <a:rPr lang="ru-RU" dirty="0" smtClean="0"/>
              <a:t>укладывают </a:t>
            </a:r>
            <a:r>
              <a:rPr lang="ru-RU" dirty="0" smtClean="0">
                <a:solidFill>
                  <a:srgbClr val="FF0000"/>
                </a:solidFill>
              </a:rPr>
              <a:t>в жесткую упаковку, </a:t>
            </a:r>
            <a:r>
              <a:rPr lang="ru-RU" dirty="0" smtClean="0"/>
              <a:t>исключающую повреждение термометра, ампул, флаконов, а также предохраняющую ее от воды и снега.  </a:t>
            </a:r>
            <a:endParaRPr lang="ru-RU" dirty="0"/>
          </a:p>
        </p:txBody>
      </p:sp>
      <p:pic>
        <p:nvPicPr>
          <p:cNvPr id="6" name="Рисунок 5" descr="Рисунок1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3438" y="1428736"/>
            <a:ext cx="3810000" cy="2314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</TotalTime>
  <Words>392</Words>
  <Application>Microsoft Office PowerPoint</Application>
  <PresentationFormat>Экран (4:3)</PresentationFormat>
  <Paragraphs>59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Company>МОУ СОШ №4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Рабочая станция</dc:creator>
  <cp:lastModifiedBy>Рабочая станция</cp:lastModifiedBy>
  <cp:revision>19</cp:revision>
  <dcterms:created xsi:type="dcterms:W3CDTF">2010-10-18T03:01:51Z</dcterms:created>
  <dcterms:modified xsi:type="dcterms:W3CDTF">2010-10-20T02:37:43Z</dcterms:modified>
</cp:coreProperties>
</file>