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13"/>
  </p:notesMasterIdLst>
  <p:sldIdLst>
    <p:sldId id="256" r:id="rId2"/>
    <p:sldId id="265" r:id="rId3"/>
    <p:sldId id="266" r:id="rId4"/>
    <p:sldId id="267" r:id="rId5"/>
    <p:sldId id="261" r:id="rId6"/>
    <p:sldId id="260" r:id="rId7"/>
    <p:sldId id="262" r:id="rId8"/>
    <p:sldId id="263" r:id="rId9"/>
    <p:sldId id="257" r:id="rId10"/>
    <p:sldId id="264" r:id="rId11"/>
    <p:sldId id="26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FF9933"/>
    <a:srgbClr val="3333FF"/>
    <a:srgbClr val="808080"/>
    <a:srgbClr val="CC66FF"/>
    <a:srgbClr val="3366FF"/>
    <a:srgbClr val="CC99FF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26" d="100"/>
          <a:sy n="26" d="100"/>
        </p:scale>
        <p:origin x="-102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349151-9306-4764-A347-DE6B8D12252C}" type="datetimeFigureOut">
              <a:rPr lang="ru-RU" smtClean="0"/>
              <a:pPr/>
              <a:t>01.01.2002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DB505-151A-4726-8C42-D6AED51ACB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Проверка усвоения материала прошлого урока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DB505-151A-4726-8C42-D6AED51ACB0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Проверка усвоения материала прошлого урока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DB505-151A-4726-8C42-D6AED51ACB0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Проверка усвоения материала прошлого урока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DB505-151A-4726-8C42-D6AED51ACB0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DB505-151A-4726-8C42-D6AED51ACB0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Задание для работы в группе: Составьте список вещей,</a:t>
            </a:r>
            <a:r>
              <a:rPr lang="ru-RU" baseline="0" dirty="0" smtClean="0"/>
              <a:t> которые могут пригодиться  в путешествии по стране </a:t>
            </a:r>
            <a:r>
              <a:rPr lang="ru-RU" baseline="0" dirty="0" err="1" smtClean="0"/>
              <a:t>Смешарии</a:t>
            </a:r>
            <a:r>
              <a:rPr lang="ru-RU" baseline="0" dirty="0" smtClean="0"/>
              <a:t>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DB505-151A-4726-8C42-D6AED51ACB0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4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7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8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9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0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7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8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9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0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1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3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4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5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7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8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9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0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1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3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4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5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7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8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9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0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8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9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0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1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2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3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4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5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6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7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8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9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0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1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2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4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5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7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8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9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0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1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2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5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6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8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9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0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1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1657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1658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5" name="Rectangle 155"/>
          <p:cNvSpPr>
            <a:spLocks noGrp="1" noChangeArrowheads="1"/>
          </p:cNvSpPr>
          <p:nvPr>
            <p:ph type="dt" sz="quarter" idx="10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6" name="Rectangle 15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7" name="Rectangle 15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68226CE3-7817-48E1-B3D9-0EDFE4AA50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1DB59-EB6F-4E50-BC0C-FBB6BFC5AA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AC37A-CFBF-450E-A290-894852C4B5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E7B044-E5D7-491E-BA52-7F3970F194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C564E-4D01-43EA-A2FD-E5D24A3992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AE6A1-0E4E-4801-BD5D-027CC8E16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4773D-7E79-461E-900D-7BF144B8EA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0F8818-CE46-4B1F-952A-EF05F3416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AE8C2-4263-4D0A-84BA-00634C1E20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A7CFF-3DDE-4FDA-A6D6-9A844A7351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50D6C-C84F-4849-9CDD-FB6903B108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9EE6F-67D2-4020-81FC-7018E8A21A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1FB52-24C6-4574-A141-6A2805B3B3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20484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485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486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487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488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489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490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491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492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493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494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495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496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3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20498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499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00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01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02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03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04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05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06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07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08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09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10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11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12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13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14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15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16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17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18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19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20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21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22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23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24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25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26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27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28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29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30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31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32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33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34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35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36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37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38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39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40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41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42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43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44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45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46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47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48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49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50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51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52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53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54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55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56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57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58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59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60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61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62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63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64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65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66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67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68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69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70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71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72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73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74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75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76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77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78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79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80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81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82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83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84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85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86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87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88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89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90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91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92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93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94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95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96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97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98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599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00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01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02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03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04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05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06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07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08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09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10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11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12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13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14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15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16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17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18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19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20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21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22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23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24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25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26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27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28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29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30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31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632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0633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634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635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636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Arial" charset="0"/>
              </a:defRPr>
            </a:lvl1pPr>
          </a:lstStyle>
          <a:p>
            <a:pPr>
              <a:defRPr/>
            </a:pPr>
            <a:fld id="{CD05BEF8-8F2B-4215-9F7E-C72ADE6B4B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0637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1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5736" y="1214422"/>
            <a:ext cx="8572528" cy="304698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Как подготовиться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к путешествию, чтобы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не попасть в экстремальную ситуацию?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9" name="Рисунок 8" descr="357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4357694"/>
            <a:ext cx="3228410" cy="230417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57224" y="6000768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Без-имени-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719263"/>
            <a:ext cx="8893175" cy="494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WordArt 5"/>
          <p:cNvSpPr>
            <a:spLocks noChangeArrowheads="1" noChangeShapeType="1" noTextEdit="1"/>
          </p:cNvSpPr>
          <p:nvPr/>
        </p:nvSpPr>
        <p:spPr bwMode="auto">
          <a:xfrm>
            <a:off x="323850" y="404813"/>
            <a:ext cx="8424863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Хорошего отдыха!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642918"/>
            <a:ext cx="642942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 презентации использованы материалы:</a:t>
            </a:r>
          </a:p>
          <a:p>
            <a:endParaRPr lang="ru-RU" sz="2000" dirty="0" smtClean="0"/>
          </a:p>
          <a:p>
            <a:pPr marL="352425" indent="-352425">
              <a:buFont typeface="Arial" pitchFamily="34" charset="0"/>
              <a:buChar char="•"/>
            </a:pPr>
            <a:r>
              <a:rPr lang="ru-RU" sz="2000" dirty="0" smtClean="0"/>
              <a:t>Журнала «</a:t>
            </a:r>
            <a:r>
              <a:rPr lang="ru-RU" sz="2000" dirty="0" err="1" smtClean="0"/>
              <a:t>Смешарики</a:t>
            </a:r>
            <a:r>
              <a:rPr lang="ru-RU" sz="2000" dirty="0" smtClean="0"/>
              <a:t>»</a:t>
            </a:r>
          </a:p>
          <a:p>
            <a:pPr marL="352425" indent="-352425"/>
            <a:endParaRPr lang="ru-RU" sz="2000" dirty="0" smtClean="0"/>
          </a:p>
          <a:p>
            <a:pPr marL="352425" indent="-352425">
              <a:buFont typeface="Arial" pitchFamily="34" charset="0"/>
              <a:buChar char="•"/>
            </a:pPr>
            <a:r>
              <a:rPr lang="ru-RU" sz="2000" dirty="0" smtClean="0"/>
              <a:t>Журнала «Колобок»</a:t>
            </a:r>
          </a:p>
          <a:p>
            <a:pPr marL="352425" indent="-352425"/>
            <a:endParaRPr lang="ru-RU" sz="2000" dirty="0" smtClean="0"/>
          </a:p>
          <a:p>
            <a:pPr marL="360363" indent="-360363">
              <a:buFont typeface="Arial" pitchFamily="34" charset="0"/>
              <a:buChar char="•"/>
              <a:defRPr/>
            </a:pPr>
            <a:r>
              <a:rPr lang="ru-RU" sz="2000" dirty="0" smtClean="0"/>
              <a:t>Пособия  «Советы туристу»</a:t>
            </a:r>
          </a:p>
          <a:p>
            <a:pPr marL="360363" indent="-360363">
              <a:defRPr/>
            </a:pPr>
            <a:r>
              <a:rPr lang="ru-RU" sz="2000" dirty="0" smtClean="0"/>
              <a:t>      Ю. Александров, Е. Антропов </a:t>
            </a:r>
          </a:p>
          <a:p>
            <a:pPr marL="360363" indent="-360363">
              <a:buFont typeface="Arial" pitchFamily="34" charset="0"/>
              <a:buChar char="•"/>
              <a:defRPr/>
            </a:pPr>
            <a:endParaRPr lang="ru-RU" sz="2000" dirty="0" smtClean="0"/>
          </a:p>
          <a:p>
            <a:pPr marL="360363" indent="-360363">
              <a:buFont typeface="Arial" pitchFamily="34" charset="0"/>
              <a:buChar char="•"/>
              <a:defRPr/>
            </a:pPr>
            <a:r>
              <a:rPr lang="ru-RU" sz="2000" dirty="0" smtClean="0"/>
              <a:t>Учебника ОБЖ 6 класс </a:t>
            </a:r>
          </a:p>
          <a:p>
            <a:pPr marL="360363" indent="-360363">
              <a:defRPr/>
            </a:pPr>
            <a:r>
              <a:rPr lang="ru-RU" sz="2000" dirty="0" smtClean="0"/>
              <a:t>      под ред. Ю.Л. Воробьева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S853082"/>
          <p:cNvPicPr>
            <a:picLocks noChangeAspect="1" noChangeArrowheads="1"/>
          </p:cNvPicPr>
          <p:nvPr/>
        </p:nvPicPr>
        <p:blipFill>
          <a:blip r:embed="rId3">
            <a:lum bright="12000" contrast="48000"/>
          </a:blip>
          <a:srcRect/>
          <a:stretch>
            <a:fillRect/>
          </a:stretch>
        </p:blipFill>
        <p:spPr bwMode="auto">
          <a:xfrm>
            <a:off x="142875" y="142875"/>
            <a:ext cx="2700338" cy="1954213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</p:pic>
      <p:pic>
        <p:nvPicPr>
          <p:cNvPr id="5" name="Содержимое 6" descr="1.jpg"/>
          <p:cNvPicPr>
            <a:picLocks noGrp="1" noChangeAspect="1"/>
          </p:cNvPicPr>
          <p:nvPr>
            <p:ph sz="half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7215188" y="2643188"/>
            <a:ext cx="1643062" cy="2286000"/>
          </a:xfrm>
          <a:ln>
            <a:solidFill>
              <a:schemeClr val="accent3"/>
            </a:solidFill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7358082" y="6072206"/>
            <a:ext cx="1500198" cy="57150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Проверим?</a:t>
            </a:r>
          </a:p>
        </p:txBody>
      </p:sp>
      <p:sp>
        <p:nvSpPr>
          <p:cNvPr id="8" name="Rectangle 3"/>
          <p:cNvSpPr txBox="1">
            <a:spLocks noRot="1" noChangeArrowheads="1"/>
          </p:cNvSpPr>
          <p:nvPr/>
        </p:nvSpPr>
        <p:spPr bwMode="auto">
          <a:xfrm>
            <a:off x="3051175" y="214313"/>
            <a:ext cx="27352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bg1">
                  <a:lumMod val="10000"/>
                </a:schemeClr>
              </a:buClr>
              <a:buSzPct val="75000"/>
              <a:buFont typeface="Wingdings" pitchFamily="2" charset="2"/>
              <a:buNone/>
              <a:defRPr/>
            </a:pPr>
            <a:r>
              <a:rPr kumimoji="1" lang="ru-RU" sz="2400" kern="0" dirty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Поломка техники в  безлюдной местности;</a:t>
            </a:r>
          </a:p>
        </p:txBody>
      </p:sp>
      <p:sp>
        <p:nvSpPr>
          <p:cNvPr id="9" name="Rectangle 3"/>
          <p:cNvSpPr txBox="1">
            <a:spLocks noRot="1" noChangeArrowheads="1"/>
          </p:cNvSpPr>
          <p:nvPr/>
        </p:nvSpPr>
        <p:spPr bwMode="auto">
          <a:xfrm>
            <a:off x="6786563" y="5143500"/>
            <a:ext cx="25717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9875" indent="-269875">
              <a:spcBef>
                <a:spcPct val="20000"/>
              </a:spcBef>
              <a:buClr>
                <a:schemeClr val="bg1">
                  <a:lumMod val="10000"/>
                </a:schemeClr>
              </a:buClr>
              <a:buSzPct val="75000"/>
              <a:defRPr/>
            </a:pPr>
            <a:r>
              <a:rPr kumimoji="1" lang="ru-RU" sz="2400" kern="0" dirty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Непродуманная экипировка;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2214554"/>
            <a:ext cx="7143768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Каковы причины возникновения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опасных и экстремальных ситуаций?</a:t>
            </a:r>
          </a:p>
        </p:txBody>
      </p:sp>
      <p:sp>
        <p:nvSpPr>
          <p:cNvPr id="11" name="Rectangle 3"/>
          <p:cNvSpPr txBox="1">
            <a:spLocks noRot="1" noChangeArrowheads="1"/>
          </p:cNvSpPr>
          <p:nvPr/>
        </p:nvSpPr>
        <p:spPr bwMode="auto">
          <a:xfrm>
            <a:off x="4751388" y="5500688"/>
            <a:ext cx="23209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bg1">
                  <a:lumMod val="10000"/>
                </a:schemeClr>
              </a:buClr>
              <a:buSzPct val="75000"/>
              <a:defRPr/>
            </a:pPr>
            <a:r>
              <a:rPr kumimoji="1" lang="ru-RU" sz="2400" kern="0" dirty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Потеря ориентации на местности;</a:t>
            </a:r>
          </a:p>
        </p:txBody>
      </p:sp>
      <p:sp>
        <p:nvSpPr>
          <p:cNvPr id="12" name="Rectangle 3"/>
          <p:cNvSpPr txBox="1">
            <a:spLocks noRot="1" noChangeArrowheads="1"/>
          </p:cNvSpPr>
          <p:nvPr/>
        </p:nvSpPr>
        <p:spPr bwMode="auto">
          <a:xfrm>
            <a:off x="3000375" y="1714500"/>
            <a:ext cx="32861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9875" indent="-269875" algn="ctr">
              <a:spcBef>
                <a:spcPct val="20000"/>
              </a:spcBef>
              <a:buClr>
                <a:schemeClr val="bg1">
                  <a:lumMod val="10000"/>
                </a:schemeClr>
              </a:buClr>
              <a:buSzPct val="75000"/>
              <a:defRPr/>
            </a:pPr>
            <a:r>
              <a:rPr kumimoji="1" lang="ru-RU" sz="2400" kern="0" dirty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Встреча с хищниками;</a:t>
            </a:r>
          </a:p>
        </p:txBody>
      </p:sp>
      <p:sp>
        <p:nvSpPr>
          <p:cNvPr id="13" name="Rectangle 3"/>
          <p:cNvSpPr txBox="1">
            <a:spLocks noRot="1" noChangeArrowheads="1"/>
          </p:cNvSpPr>
          <p:nvPr/>
        </p:nvSpPr>
        <p:spPr bwMode="auto">
          <a:xfrm>
            <a:off x="1857375" y="3857625"/>
            <a:ext cx="3092450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bg1">
                  <a:lumMod val="10000"/>
                </a:schemeClr>
              </a:buClr>
              <a:buSzPct val="75000"/>
              <a:defRPr/>
            </a:pPr>
            <a:r>
              <a:rPr kumimoji="1" lang="ru-RU" sz="2400" kern="0" dirty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Недостаточный запас пищи  и воды;</a:t>
            </a:r>
          </a:p>
        </p:txBody>
      </p:sp>
      <p:sp>
        <p:nvSpPr>
          <p:cNvPr id="14" name="Rectangle 3"/>
          <p:cNvSpPr txBox="1">
            <a:spLocks noRot="1" noChangeArrowheads="1"/>
          </p:cNvSpPr>
          <p:nvPr/>
        </p:nvSpPr>
        <p:spPr bwMode="auto">
          <a:xfrm>
            <a:off x="0" y="5214938"/>
            <a:ext cx="257175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bg1">
                  <a:lumMod val="10000"/>
                </a:schemeClr>
              </a:buClr>
              <a:buSzPct val="75000"/>
              <a:defRPr/>
            </a:pPr>
            <a:r>
              <a:rPr kumimoji="1" lang="ru-RU" sz="2400" kern="0" dirty="0">
                <a:latin typeface="Cambria" pitchFamily="18" charset="0"/>
                <a:ea typeface="Arial Unicode MS" pitchFamily="34" charset="-128"/>
                <a:cs typeface="Arial Unicode MS" pitchFamily="34" charset="-128"/>
              </a:rPr>
              <a:t>Слабая физическая и психологическая подготовка;</a:t>
            </a:r>
          </a:p>
        </p:txBody>
      </p:sp>
      <p:pic>
        <p:nvPicPr>
          <p:cNvPr id="15" name="Рисунок 14" descr="144984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857750" y="3429000"/>
            <a:ext cx="1928813" cy="1973263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17" name="Рисунок 16" descr="img_8456_m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5063" y="214313"/>
            <a:ext cx="2667000" cy="1993900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18" name="Рисунок 17" descr="sel-96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643188" y="4862513"/>
            <a:ext cx="1928812" cy="1781175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19" name="Рисунок 18" descr="p3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214313" y="3357563"/>
            <a:ext cx="1714500" cy="1835150"/>
          </a:xfrm>
          <a:prstGeom prst="rect">
            <a:avLst/>
          </a:prstGeom>
          <a:ln>
            <a:solidFill>
              <a:schemeClr val="accent3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1" grpId="0" build="p"/>
      <p:bldP spid="12" grpId="0" build="p"/>
      <p:bldP spid="13" grpId="0" build="p"/>
      <p:bldP spid="1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52"/>
            <a:ext cx="9144000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Какое существование называется  автономным?</a:t>
            </a:r>
          </a:p>
        </p:txBody>
      </p:sp>
      <p:pic>
        <p:nvPicPr>
          <p:cNvPr id="12291" name="Рисунок 5" descr="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10000"/>
          </a:blip>
          <a:srcRect/>
          <a:stretch>
            <a:fillRect/>
          </a:stretch>
        </p:blipFill>
        <p:spPr bwMode="auto">
          <a:xfrm>
            <a:off x="428625" y="1928813"/>
            <a:ext cx="54927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Скругленный прямоугольник 18"/>
          <p:cNvSpPr/>
          <p:nvPr/>
        </p:nvSpPr>
        <p:spPr>
          <a:xfrm>
            <a:off x="7429520" y="6072206"/>
            <a:ext cx="1500198" cy="57150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Подсказка</a:t>
            </a:r>
          </a:p>
        </p:txBody>
      </p:sp>
      <p:grpSp>
        <p:nvGrpSpPr>
          <p:cNvPr id="3" name="Группа 33"/>
          <p:cNvGrpSpPr>
            <a:grpSpLocks/>
          </p:cNvGrpSpPr>
          <p:nvPr/>
        </p:nvGrpSpPr>
        <p:grpSpPr bwMode="auto">
          <a:xfrm>
            <a:off x="5929313" y="4214813"/>
            <a:ext cx="1500187" cy="1500187"/>
            <a:chOff x="142844" y="4863250"/>
            <a:chExt cx="1571636" cy="1566146"/>
          </a:xfrm>
        </p:grpSpPr>
        <p:pic>
          <p:nvPicPr>
            <p:cNvPr id="12306" name="Рисунок 21" descr="BS00186_.WMF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2844" y="4863250"/>
              <a:ext cx="1540845" cy="1566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Группа 22"/>
            <p:cNvGrpSpPr>
              <a:grpSpLocks/>
            </p:cNvGrpSpPr>
            <p:nvPr/>
          </p:nvGrpSpPr>
          <p:grpSpPr bwMode="auto">
            <a:xfrm>
              <a:off x="357158" y="5001299"/>
              <a:ext cx="1357321" cy="1428098"/>
              <a:chOff x="357158" y="1715283"/>
              <a:chExt cx="2071700" cy="1713717"/>
            </a:xfrm>
          </p:grpSpPr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357503" y="1714690"/>
                <a:ext cx="2071356" cy="1714308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/>
              <p:cNvCxnSpPr/>
              <p:nvPr/>
            </p:nvCxnSpPr>
            <p:spPr>
              <a:xfrm flipV="1">
                <a:off x="357503" y="1714690"/>
                <a:ext cx="2071356" cy="1714308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Группа 32"/>
          <p:cNvGrpSpPr>
            <a:grpSpLocks/>
          </p:cNvGrpSpPr>
          <p:nvPr/>
        </p:nvGrpSpPr>
        <p:grpSpPr bwMode="auto">
          <a:xfrm>
            <a:off x="7643813" y="3143250"/>
            <a:ext cx="1500187" cy="1285875"/>
            <a:chOff x="2143108" y="3429000"/>
            <a:chExt cx="1614266" cy="1554021"/>
          </a:xfrm>
        </p:grpSpPr>
        <p:pic>
          <p:nvPicPr>
            <p:cNvPr id="12302" name="Рисунок 8" descr="J0293800.WMF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43108" y="3429000"/>
              <a:ext cx="1614266" cy="1554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Группа 25"/>
            <p:cNvGrpSpPr>
              <a:grpSpLocks/>
            </p:cNvGrpSpPr>
            <p:nvPr/>
          </p:nvGrpSpPr>
          <p:grpSpPr bwMode="auto">
            <a:xfrm>
              <a:off x="2285963" y="3429000"/>
              <a:ext cx="1357126" cy="1428619"/>
              <a:chOff x="357126" y="1714488"/>
              <a:chExt cx="2071403" cy="1714343"/>
            </a:xfrm>
          </p:grpSpPr>
          <p:cxnSp>
            <p:nvCxnSpPr>
              <p:cNvPr id="28" name="Прямая соединительная линия 27"/>
              <p:cNvCxnSpPr/>
              <p:nvPr/>
            </p:nvCxnSpPr>
            <p:spPr>
              <a:xfrm>
                <a:off x="358095" y="1714488"/>
                <a:ext cx="2070181" cy="1715180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 flipV="1">
                <a:off x="358095" y="1714488"/>
                <a:ext cx="2070181" cy="1715180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Группа 31"/>
          <p:cNvGrpSpPr>
            <a:grpSpLocks/>
          </p:cNvGrpSpPr>
          <p:nvPr/>
        </p:nvGrpSpPr>
        <p:grpSpPr bwMode="auto">
          <a:xfrm>
            <a:off x="6215063" y="1922463"/>
            <a:ext cx="1428750" cy="1506537"/>
            <a:chOff x="285720" y="1857364"/>
            <a:chExt cx="1571636" cy="1792438"/>
          </a:xfrm>
        </p:grpSpPr>
        <p:pic>
          <p:nvPicPr>
            <p:cNvPr id="12298" name="Picture 4" descr="BD08911_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85720" y="1857364"/>
              <a:ext cx="1571636" cy="1792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" name="Группа 28"/>
            <p:cNvGrpSpPr>
              <a:grpSpLocks/>
            </p:cNvGrpSpPr>
            <p:nvPr/>
          </p:nvGrpSpPr>
          <p:grpSpPr bwMode="auto">
            <a:xfrm>
              <a:off x="357159" y="2000251"/>
              <a:ext cx="1357321" cy="1428870"/>
              <a:chOff x="357160" y="1714501"/>
              <a:chExt cx="2071700" cy="1714644"/>
            </a:xfrm>
          </p:grpSpPr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357400" y="1715292"/>
                <a:ext cx="2070975" cy="1713488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 flipV="1">
                <a:off x="357400" y="1715292"/>
                <a:ext cx="2070975" cy="1713488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uzzle3"/>
          <p:cNvSpPr>
            <a:spLocks noEditPoints="1" noChangeArrowheads="1"/>
          </p:cNvSpPr>
          <p:nvPr/>
        </p:nvSpPr>
        <p:spPr bwMode="gray">
          <a:xfrm rot="10800000">
            <a:off x="3351213" y="2762250"/>
            <a:ext cx="2144712" cy="3095625"/>
          </a:xfrm>
          <a:custGeom>
            <a:avLst/>
            <a:gdLst>
              <a:gd name="T0" fmla="*/ 10391 w 21600"/>
              <a:gd name="T1" fmla="*/ 15806 h 21600"/>
              <a:gd name="T2" fmla="*/ 20551 w 21600"/>
              <a:gd name="T3" fmla="*/ 21088 h 21600"/>
              <a:gd name="T4" fmla="*/ 13180 w 21600"/>
              <a:gd name="T5" fmla="*/ 13801 h 21600"/>
              <a:gd name="T6" fmla="*/ 20551 w 21600"/>
              <a:gd name="T7" fmla="*/ 7025 h 21600"/>
              <a:gd name="T8" fmla="*/ 10500 w 21600"/>
              <a:gd name="T9" fmla="*/ 52 h 21600"/>
              <a:gd name="T10" fmla="*/ 692 w 21600"/>
              <a:gd name="T11" fmla="*/ 6802 h 21600"/>
              <a:gd name="T12" fmla="*/ 8064 w 21600"/>
              <a:gd name="T13" fmla="*/ 13526 h 21600"/>
              <a:gd name="T14" fmla="*/ 692 w 21600"/>
              <a:gd name="T15" fmla="*/ 21088 h 21600"/>
              <a:gd name="T16" fmla="*/ 2273 w 21600"/>
              <a:gd name="T17" fmla="*/ 7719 h 21600"/>
              <a:gd name="T18" fmla="*/ 19149 w 21600"/>
              <a:gd name="T19" fmla="*/ 202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gradFill rotWithShape="1">
            <a:gsLst>
              <a:gs pos="0">
                <a:srgbClr val="00FF99"/>
              </a:gs>
              <a:gs pos="100000">
                <a:srgbClr val="00FF99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6" name="Puzzle1"/>
          <p:cNvSpPr>
            <a:spLocks noEditPoints="1" noChangeArrowheads="1"/>
          </p:cNvSpPr>
          <p:nvPr/>
        </p:nvSpPr>
        <p:spPr bwMode="gray">
          <a:xfrm rot="10800000">
            <a:off x="928688" y="2762250"/>
            <a:ext cx="3240087" cy="2160588"/>
          </a:xfrm>
          <a:custGeom>
            <a:avLst/>
            <a:gdLst>
              <a:gd name="T0" fmla="*/ 16740 w 21600"/>
              <a:gd name="T1" fmla="*/ 21078 h 21600"/>
              <a:gd name="T2" fmla="*/ 16976 w 21600"/>
              <a:gd name="T3" fmla="*/ 521 h 21600"/>
              <a:gd name="T4" fmla="*/ 4725 w 21600"/>
              <a:gd name="T5" fmla="*/ 856 h 21600"/>
              <a:gd name="T6" fmla="*/ 5040 w 21600"/>
              <a:gd name="T7" fmla="*/ 21004 h 21600"/>
              <a:gd name="T8" fmla="*/ 10811 w 21600"/>
              <a:gd name="T9" fmla="*/ 12885 h 21600"/>
              <a:gd name="T10" fmla="*/ 10845 w 21600"/>
              <a:gd name="T11" fmla="*/ 8714 h 21600"/>
              <a:gd name="T12" fmla="*/ 21600 w 21600"/>
              <a:gd name="T13" fmla="*/ 10000 h 21600"/>
              <a:gd name="T14" fmla="*/ 56 w 21600"/>
              <a:gd name="T15" fmla="*/ 10000 h 21600"/>
              <a:gd name="T16" fmla="*/ 6086 w 21600"/>
              <a:gd name="T17" fmla="*/ 2569 h 21600"/>
              <a:gd name="T18" fmla="*/ 16132 w 21600"/>
              <a:gd name="T19" fmla="*/ 195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gradFill rotWithShape="1">
            <a:gsLst>
              <a:gs pos="0">
                <a:srgbClr val="CCFF66"/>
              </a:gs>
              <a:gs pos="100000">
                <a:srgbClr val="CCFF66">
                  <a:gamma/>
                  <a:shade val="46275"/>
                  <a:invGamma/>
                </a:srgbClr>
              </a:gs>
            </a:gsLst>
            <a:lin ang="27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Puzzle1"/>
          <p:cNvSpPr>
            <a:spLocks noEditPoints="1" noChangeArrowheads="1"/>
          </p:cNvSpPr>
          <p:nvPr/>
        </p:nvSpPr>
        <p:spPr bwMode="gray">
          <a:xfrm rot="10800000">
            <a:off x="4713288" y="2744788"/>
            <a:ext cx="3455987" cy="2160587"/>
          </a:xfrm>
          <a:custGeom>
            <a:avLst/>
            <a:gdLst>
              <a:gd name="T0" fmla="*/ 16740 w 21600"/>
              <a:gd name="T1" fmla="*/ 21078 h 21600"/>
              <a:gd name="T2" fmla="*/ 16976 w 21600"/>
              <a:gd name="T3" fmla="*/ 521 h 21600"/>
              <a:gd name="T4" fmla="*/ 4725 w 21600"/>
              <a:gd name="T5" fmla="*/ 856 h 21600"/>
              <a:gd name="T6" fmla="*/ 5040 w 21600"/>
              <a:gd name="T7" fmla="*/ 21004 h 21600"/>
              <a:gd name="T8" fmla="*/ 10811 w 21600"/>
              <a:gd name="T9" fmla="*/ 12885 h 21600"/>
              <a:gd name="T10" fmla="*/ 10845 w 21600"/>
              <a:gd name="T11" fmla="*/ 8714 h 21600"/>
              <a:gd name="T12" fmla="*/ 21600 w 21600"/>
              <a:gd name="T13" fmla="*/ 10000 h 21600"/>
              <a:gd name="T14" fmla="*/ 56 w 21600"/>
              <a:gd name="T15" fmla="*/ 10000 h 21600"/>
              <a:gd name="T16" fmla="*/ 6086 w 21600"/>
              <a:gd name="T17" fmla="*/ 2569 h 21600"/>
              <a:gd name="T18" fmla="*/ 16132 w 21600"/>
              <a:gd name="T19" fmla="*/ 195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gradFill rotWithShape="1">
            <a:gsLst>
              <a:gs pos="0">
                <a:srgbClr val="FF99FF"/>
              </a:gs>
              <a:gs pos="100000">
                <a:srgbClr val="FF99FF">
                  <a:gamma/>
                  <a:shade val="46275"/>
                  <a:invGamma/>
                </a:srgbClr>
              </a:gs>
            </a:gsLst>
            <a:lin ang="54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166852"/>
            <a:ext cx="9144000" cy="126188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Какие факторы  необходимо учитывать, собираясь на природу?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143375" y="3851275"/>
            <a:ext cx="642938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0" b="1"/>
              <a:t>?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59413" y="2767013"/>
            <a:ext cx="6429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0" b="1"/>
              <a:t>?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714625" y="3429000"/>
            <a:ext cx="6429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8000" b="1"/>
              <a:t>?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4786313" y="4887913"/>
            <a:ext cx="4500562" cy="1970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4638" indent="-274638">
              <a:spcBef>
                <a:spcPts val="6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  <a:defRPr/>
            </a:pPr>
            <a:r>
              <a:rPr lang="ru-RU" sz="2800" dirty="0">
                <a:latin typeface="Cambria" pitchFamily="18" charset="0"/>
              </a:rPr>
              <a:t>Температура воздуха;</a:t>
            </a:r>
          </a:p>
          <a:p>
            <a:pPr marL="274638" indent="-274638">
              <a:spcBef>
                <a:spcPts val="6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  <a:defRPr/>
            </a:pPr>
            <a:r>
              <a:rPr lang="ru-RU" sz="2800" dirty="0">
                <a:latin typeface="Cambria" pitchFamily="18" charset="0"/>
              </a:rPr>
              <a:t>Возможность осадков и стихийных бедствий;</a:t>
            </a:r>
          </a:p>
          <a:p>
            <a:pPr marL="274638" indent="-274638">
              <a:spcBef>
                <a:spcPts val="6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  <a:defRPr/>
            </a:pPr>
            <a:r>
              <a:rPr lang="ru-RU" sz="2800" dirty="0">
                <a:latin typeface="Cambria" pitchFamily="18" charset="0"/>
              </a:rPr>
              <a:t>Рельеф местности;</a:t>
            </a: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4071938" y="1684338"/>
            <a:ext cx="5286375" cy="1030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4638" indent="-274638">
              <a:spcBef>
                <a:spcPts val="6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  <a:defRPr/>
            </a:pPr>
            <a:r>
              <a:rPr lang="ru-RU" sz="2800" dirty="0">
                <a:latin typeface="Cambria" pitchFamily="18" charset="0"/>
              </a:rPr>
              <a:t>Военные конфликты;</a:t>
            </a:r>
          </a:p>
          <a:p>
            <a:pPr marL="274638" indent="-274638">
              <a:spcBef>
                <a:spcPts val="6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  <a:defRPr/>
            </a:pPr>
            <a:r>
              <a:rPr lang="ru-RU" sz="2800" dirty="0">
                <a:latin typeface="Cambria" pitchFamily="18" charset="0"/>
              </a:rPr>
              <a:t>Криминальные проявления;</a:t>
            </a: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214313" y="4965700"/>
            <a:ext cx="4106862" cy="1892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4638" indent="-274638">
              <a:spcBef>
                <a:spcPts val="6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  <a:defRPr/>
            </a:pPr>
            <a:r>
              <a:rPr lang="ru-RU" sz="2800" dirty="0">
                <a:latin typeface="Cambria" pitchFamily="18" charset="0"/>
              </a:rPr>
              <a:t>Загрязнение воды, почвы и воздуха;</a:t>
            </a:r>
          </a:p>
          <a:p>
            <a:pPr marL="274638" indent="-274638">
              <a:spcBef>
                <a:spcPts val="600"/>
              </a:spcBef>
              <a:buClr>
                <a:schemeClr val="tx1"/>
              </a:buClr>
              <a:buSzPct val="75000"/>
              <a:buFont typeface="Wingdings" pitchFamily="2" charset="2"/>
              <a:buChar char="§"/>
              <a:defRPr/>
            </a:pPr>
            <a:r>
              <a:rPr lang="ru-RU" sz="2800" dirty="0">
                <a:latin typeface="Cambria" pitchFamily="18" charset="0"/>
              </a:rPr>
              <a:t>Возможность аварий и катастроф;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982663" y="3652838"/>
            <a:ext cx="30718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00"/>
                </a:solidFill>
                <a:latin typeface="Cambria" pitchFamily="18" charset="0"/>
              </a:rPr>
              <a:t>ТЕХНОГЕННЫЕ</a:t>
            </a: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3267075" y="4268788"/>
            <a:ext cx="23050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00"/>
                </a:solidFill>
                <a:latin typeface="Cambria" pitchFamily="18" charset="0"/>
              </a:rPr>
              <a:t>ПРИРОДНЫЕ</a:t>
            </a:r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5049838" y="3670300"/>
            <a:ext cx="26035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00"/>
                </a:solidFill>
                <a:latin typeface="Cambria" pitchFamily="18" charset="0"/>
              </a:rPr>
              <a:t>СОЦИАЛЬНЫЕ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3" grpId="0"/>
      <p:bldP spid="13" grpId="1"/>
      <p:bldP spid="13" grpId="2"/>
      <p:bldP spid="14" grpId="0"/>
      <p:bldP spid="14" grpId="1"/>
      <p:bldP spid="14" grpId="2"/>
      <p:bldP spid="15" grpId="0"/>
      <p:bldP spid="15" grpId="1"/>
      <p:bldP spid="15" grpId="2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2" name="Rectangle 8"/>
          <p:cNvSpPr>
            <a:spLocks noGrp="1" noRot="1" noChangeArrowheads="1"/>
          </p:cNvSpPr>
          <p:nvPr>
            <p:ph type="title"/>
          </p:nvPr>
        </p:nvSpPr>
        <p:spPr>
          <a:xfrm>
            <a:off x="0" y="188913"/>
            <a:ext cx="9143999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Какие вещи не стоит брать          с собой в поход?</a:t>
            </a:r>
          </a:p>
        </p:txBody>
      </p:sp>
      <p:pic>
        <p:nvPicPr>
          <p:cNvPr id="4099" name="Picture 4" descr="Без-имени-8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7584" t="5931" r="5499" b="8347"/>
          <a:stretch>
            <a:fillRect/>
          </a:stretch>
        </p:blipFill>
        <p:spPr>
          <a:xfrm>
            <a:off x="5148263" y="1484313"/>
            <a:ext cx="3311525" cy="5184775"/>
          </a:xfrm>
          <a:noFill/>
          <a:ln>
            <a:solidFill>
              <a:schemeClr val="tx1"/>
            </a:solidFill>
          </a:ln>
        </p:spPr>
      </p:pic>
      <p:pic>
        <p:nvPicPr>
          <p:cNvPr id="4100" name="Picture 7" descr="Без-имени-7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 l="1985" t="2618" r="1985" b="3424"/>
          <a:stretch>
            <a:fillRect/>
          </a:stretch>
        </p:blipFill>
        <p:spPr>
          <a:xfrm>
            <a:off x="539750" y="1484313"/>
            <a:ext cx="3455988" cy="5184775"/>
          </a:xfrm>
          <a:noFill/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Без-имени-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t="6059" b="3355"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29757" name="AutoShape 61"/>
          <p:cNvSpPr>
            <a:spLocks noChangeArrowheads="1"/>
          </p:cNvSpPr>
          <p:nvPr/>
        </p:nvSpPr>
        <p:spPr bwMode="auto">
          <a:xfrm>
            <a:off x="1258888" y="404813"/>
            <a:ext cx="1981200" cy="936625"/>
          </a:xfrm>
          <a:prstGeom prst="cloudCallout">
            <a:avLst>
              <a:gd name="adj1" fmla="val 3847"/>
              <a:gd name="adj2" fmla="val 73727"/>
            </a:avLst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lIns="0" tIns="0" rIns="0" bIns="0" anchorCtr="1"/>
          <a:lstStyle/>
          <a:p>
            <a:pPr algn="ctr">
              <a:spcBef>
                <a:spcPct val="50000"/>
              </a:spcBef>
              <a:defRPr/>
            </a:pP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Что-то я не то съел…</a:t>
            </a:r>
            <a:endParaRPr lang="ru-RU">
              <a:solidFill>
                <a:srgbClr val="000000"/>
              </a:solidFill>
            </a:endParaRPr>
          </a:p>
          <a:p>
            <a:pPr algn="ctr">
              <a:defRPr/>
            </a:pPr>
            <a:endParaRPr lang="ru-RU"/>
          </a:p>
        </p:txBody>
      </p:sp>
      <p:sp>
        <p:nvSpPr>
          <p:cNvPr id="29754" name="AutoShape 58"/>
          <p:cNvSpPr>
            <a:spLocks noChangeArrowheads="1"/>
          </p:cNvSpPr>
          <p:nvPr/>
        </p:nvSpPr>
        <p:spPr bwMode="auto">
          <a:xfrm>
            <a:off x="4427538" y="5013325"/>
            <a:ext cx="2016125" cy="936625"/>
          </a:xfrm>
          <a:prstGeom prst="cloudCallout">
            <a:avLst>
              <a:gd name="adj1" fmla="val -46694"/>
              <a:gd name="adj2" fmla="val -21523"/>
            </a:avLst>
          </a:prstGeom>
          <a:solidFill>
            <a:srgbClr val="CC66FF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lIns="0" tIns="0" rIns="0" bIns="0" anchorCtr="1"/>
          <a:lstStyle/>
          <a:p>
            <a:pPr algn="ctr"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Пора перекусить!</a:t>
            </a:r>
          </a:p>
        </p:txBody>
      </p:sp>
      <p:pic>
        <p:nvPicPr>
          <p:cNvPr id="29715" name="Picture 19" descr="tour24x2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grayscl/>
            <a:biLevel thresh="50000"/>
          </a:blip>
          <a:srcRect/>
          <a:stretch>
            <a:fillRect/>
          </a:stretch>
        </p:blipFill>
        <p:spPr>
          <a:xfrm rot="19604299">
            <a:off x="2843213" y="404813"/>
            <a:ext cx="257175" cy="542925"/>
          </a:xfrm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16" name="Picture 20" descr="tour24x24"/>
          <p:cNvPicPr>
            <a:picLocks noChangeAspect="1" noChangeArrowheads="1"/>
          </p:cNvPicPr>
          <p:nvPr/>
        </p:nvPicPr>
        <p:blipFill>
          <a:blip r:embed="rId5">
            <a:grayscl/>
            <a:biLevel thresh="50000"/>
          </a:blip>
          <a:srcRect/>
          <a:stretch>
            <a:fillRect/>
          </a:stretch>
        </p:blipFill>
        <p:spPr bwMode="auto">
          <a:xfrm rot="-2391797">
            <a:off x="3348038" y="692150"/>
            <a:ext cx="2571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17" name="Picture 21" descr="tour24x24"/>
          <p:cNvPicPr>
            <a:picLocks noChangeAspect="1" noChangeArrowheads="1"/>
          </p:cNvPicPr>
          <p:nvPr/>
        </p:nvPicPr>
        <p:blipFill>
          <a:blip r:embed="rId6">
            <a:grayscl/>
            <a:biLevel thresh="50000"/>
          </a:blip>
          <a:srcRect/>
          <a:stretch>
            <a:fillRect/>
          </a:stretch>
        </p:blipFill>
        <p:spPr bwMode="auto">
          <a:xfrm rot="2220948">
            <a:off x="395288" y="188913"/>
            <a:ext cx="5429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19" name="Picture 23" descr="tour24x24"/>
          <p:cNvPicPr>
            <a:picLocks noChangeAspect="1" noChangeArrowheads="1"/>
          </p:cNvPicPr>
          <p:nvPr/>
        </p:nvPicPr>
        <p:blipFill>
          <a:blip r:embed="rId7">
            <a:grayscl/>
            <a:biLevel thresh="50000"/>
          </a:blip>
          <a:srcRect/>
          <a:stretch>
            <a:fillRect/>
          </a:stretch>
        </p:blipFill>
        <p:spPr bwMode="auto">
          <a:xfrm rot="1869851">
            <a:off x="2411413" y="0"/>
            <a:ext cx="5429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20" name="Picture 24" descr="tour24x24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</a:blip>
          <a:srcRect/>
          <a:stretch>
            <a:fillRect/>
          </a:stretch>
        </p:blipFill>
        <p:spPr bwMode="auto">
          <a:xfrm rot="-2226504">
            <a:off x="2339975" y="2205038"/>
            <a:ext cx="292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21" name="Picture 25" descr="tour24x24"/>
          <p:cNvPicPr>
            <a:picLocks noChangeAspect="1" noChangeArrowheads="1"/>
          </p:cNvPicPr>
          <p:nvPr/>
        </p:nvPicPr>
        <p:blipFill>
          <a:blip r:embed="rId7">
            <a:grayscl/>
            <a:biLevel thresh="50000"/>
          </a:blip>
          <a:srcRect/>
          <a:stretch>
            <a:fillRect/>
          </a:stretch>
        </p:blipFill>
        <p:spPr bwMode="auto">
          <a:xfrm rot="-1455919">
            <a:off x="5076825" y="1484313"/>
            <a:ext cx="5429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22" name="Picture 26" descr="tour24x24"/>
          <p:cNvPicPr>
            <a:picLocks noChangeAspect="1" noChangeArrowheads="1"/>
          </p:cNvPicPr>
          <p:nvPr/>
        </p:nvPicPr>
        <p:blipFill>
          <a:blip r:embed="rId9">
            <a:grayscl/>
            <a:biLevel thresh="50000"/>
          </a:blip>
          <a:srcRect/>
          <a:stretch>
            <a:fillRect/>
          </a:stretch>
        </p:blipFill>
        <p:spPr bwMode="auto">
          <a:xfrm rot="1220660">
            <a:off x="3419475" y="1341438"/>
            <a:ext cx="5429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23" name="Picture 27" descr="tour24x24"/>
          <p:cNvPicPr>
            <a:picLocks noChangeAspect="1" noChangeArrowheads="1"/>
          </p:cNvPicPr>
          <p:nvPr/>
        </p:nvPicPr>
        <p:blipFill>
          <a:blip r:embed="rId10">
            <a:grayscl/>
            <a:biLevel thresh="50000"/>
          </a:blip>
          <a:srcRect/>
          <a:stretch>
            <a:fillRect/>
          </a:stretch>
        </p:blipFill>
        <p:spPr bwMode="auto">
          <a:xfrm rot="-1692126">
            <a:off x="1619250" y="1125538"/>
            <a:ext cx="2571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24" name="Picture 28" descr="tour24x24"/>
          <p:cNvPicPr>
            <a:picLocks noChangeAspect="1" noChangeArrowheads="1"/>
          </p:cNvPicPr>
          <p:nvPr/>
        </p:nvPicPr>
        <p:blipFill>
          <a:blip r:embed="rId11">
            <a:grayscl/>
            <a:biLevel thresh="50000"/>
          </a:blip>
          <a:srcRect/>
          <a:stretch>
            <a:fillRect/>
          </a:stretch>
        </p:blipFill>
        <p:spPr bwMode="auto">
          <a:xfrm rot="960487">
            <a:off x="7308850" y="2349500"/>
            <a:ext cx="2921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25" name="Picture 29" descr="tour24x24"/>
          <p:cNvPicPr>
            <a:picLocks noChangeAspect="1" noChangeArrowheads="1"/>
          </p:cNvPicPr>
          <p:nvPr/>
        </p:nvPicPr>
        <p:blipFill>
          <a:blip r:embed="rId5">
            <a:grayscl/>
            <a:biLevel thresh="50000"/>
          </a:blip>
          <a:srcRect/>
          <a:stretch>
            <a:fillRect/>
          </a:stretch>
        </p:blipFill>
        <p:spPr bwMode="auto">
          <a:xfrm rot="-1087387">
            <a:off x="7596188" y="1989138"/>
            <a:ext cx="2571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26" name="Picture 30" descr="tour24x24"/>
          <p:cNvPicPr>
            <a:picLocks noChangeAspect="1" noChangeArrowheads="1"/>
          </p:cNvPicPr>
          <p:nvPr/>
        </p:nvPicPr>
        <p:blipFill>
          <a:blip r:embed="rId9">
            <a:grayscl/>
            <a:biLevel thresh="50000"/>
          </a:blip>
          <a:srcRect/>
          <a:stretch>
            <a:fillRect/>
          </a:stretch>
        </p:blipFill>
        <p:spPr bwMode="auto">
          <a:xfrm rot="508528">
            <a:off x="5651500" y="1268413"/>
            <a:ext cx="54292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27" name="Picture 31" descr="tour24x24"/>
          <p:cNvPicPr>
            <a:picLocks noChangeAspect="1" noChangeArrowheads="1"/>
          </p:cNvPicPr>
          <p:nvPr/>
        </p:nvPicPr>
        <p:blipFill>
          <a:blip r:embed="rId11">
            <a:grayscl/>
            <a:biLevel thresh="50000"/>
          </a:blip>
          <a:srcRect/>
          <a:stretch>
            <a:fillRect/>
          </a:stretch>
        </p:blipFill>
        <p:spPr bwMode="auto">
          <a:xfrm rot="-1869348">
            <a:off x="7885113" y="3500438"/>
            <a:ext cx="2571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28" name="Picture 32" descr="tour24x24"/>
          <p:cNvPicPr>
            <a:picLocks noChangeAspect="1" noChangeArrowheads="1"/>
          </p:cNvPicPr>
          <p:nvPr/>
        </p:nvPicPr>
        <p:blipFill>
          <a:blip r:embed="rId5">
            <a:grayscl/>
            <a:biLevel thresh="50000"/>
          </a:blip>
          <a:srcRect/>
          <a:stretch>
            <a:fillRect/>
          </a:stretch>
        </p:blipFill>
        <p:spPr bwMode="auto">
          <a:xfrm rot="-1882113">
            <a:off x="8316913" y="3789363"/>
            <a:ext cx="2571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29" name="Picture 33" descr="tour24x24"/>
          <p:cNvPicPr>
            <a:picLocks noChangeAspect="1" noChangeArrowheads="1"/>
          </p:cNvPicPr>
          <p:nvPr/>
        </p:nvPicPr>
        <p:blipFill>
          <a:blip r:embed="rId12">
            <a:grayscl/>
            <a:biLevel thresh="50000"/>
          </a:blip>
          <a:srcRect/>
          <a:stretch>
            <a:fillRect/>
          </a:stretch>
        </p:blipFill>
        <p:spPr bwMode="auto">
          <a:xfrm rot="-2126992">
            <a:off x="1333500" y="4148138"/>
            <a:ext cx="5429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30" name="Picture 34" descr="tour24x24"/>
          <p:cNvPicPr>
            <a:picLocks noChangeAspect="1" noChangeArrowheads="1"/>
          </p:cNvPicPr>
          <p:nvPr/>
        </p:nvPicPr>
        <p:blipFill>
          <a:blip r:embed="rId13">
            <a:grayscl/>
            <a:biLevel thresh="50000"/>
          </a:blip>
          <a:srcRect/>
          <a:stretch>
            <a:fillRect/>
          </a:stretch>
        </p:blipFill>
        <p:spPr bwMode="auto">
          <a:xfrm rot="2559131">
            <a:off x="1187450" y="4868863"/>
            <a:ext cx="5429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31" name="Picture 35" descr="tour24x24"/>
          <p:cNvPicPr>
            <a:picLocks noChangeAspect="1" noChangeArrowheads="1"/>
          </p:cNvPicPr>
          <p:nvPr/>
        </p:nvPicPr>
        <p:blipFill>
          <a:blip r:embed="rId11">
            <a:grayscl/>
            <a:biLevel thresh="50000"/>
          </a:blip>
          <a:srcRect/>
          <a:stretch>
            <a:fillRect/>
          </a:stretch>
        </p:blipFill>
        <p:spPr bwMode="auto">
          <a:xfrm rot="2616069">
            <a:off x="8027988" y="4365625"/>
            <a:ext cx="2571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32" name="Picture 36" descr="tour24x24"/>
          <p:cNvPicPr>
            <a:picLocks noChangeAspect="1" noChangeArrowheads="1"/>
          </p:cNvPicPr>
          <p:nvPr/>
        </p:nvPicPr>
        <p:blipFill>
          <a:blip r:embed="rId13">
            <a:grayscl/>
            <a:biLevel thresh="50000"/>
          </a:blip>
          <a:srcRect/>
          <a:stretch>
            <a:fillRect/>
          </a:stretch>
        </p:blipFill>
        <p:spPr bwMode="auto">
          <a:xfrm rot="-2491284">
            <a:off x="7524750" y="5116513"/>
            <a:ext cx="5429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33" name="Picture 37" descr="tour24x24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</a:blip>
          <a:srcRect/>
          <a:stretch>
            <a:fillRect/>
          </a:stretch>
        </p:blipFill>
        <p:spPr bwMode="auto">
          <a:xfrm rot="-1651205">
            <a:off x="6372225" y="4941888"/>
            <a:ext cx="2571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34" name="Picture 38" descr="tour24x24"/>
          <p:cNvPicPr>
            <a:picLocks noChangeAspect="1" noChangeArrowheads="1"/>
          </p:cNvPicPr>
          <p:nvPr/>
        </p:nvPicPr>
        <p:blipFill>
          <a:blip r:embed="rId14">
            <a:grayscl/>
            <a:biLevel thresh="50000"/>
          </a:blip>
          <a:srcRect/>
          <a:stretch>
            <a:fillRect/>
          </a:stretch>
        </p:blipFill>
        <p:spPr bwMode="auto">
          <a:xfrm rot="-2621903">
            <a:off x="5795963" y="4724400"/>
            <a:ext cx="2571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35" name="Picture 39" descr="tour24x24"/>
          <p:cNvPicPr>
            <a:picLocks noChangeAspect="1" noChangeArrowheads="1"/>
          </p:cNvPicPr>
          <p:nvPr/>
        </p:nvPicPr>
        <p:blipFill>
          <a:blip r:embed="rId15">
            <a:grayscl/>
            <a:biLevel thresh="50000"/>
          </a:blip>
          <a:srcRect/>
          <a:stretch>
            <a:fillRect/>
          </a:stretch>
        </p:blipFill>
        <p:spPr bwMode="auto">
          <a:xfrm rot="2389590">
            <a:off x="1979613" y="3429000"/>
            <a:ext cx="2571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36" name="Picture 40" descr="tour24x24"/>
          <p:cNvPicPr>
            <a:picLocks noChangeAspect="1" noChangeArrowheads="1"/>
          </p:cNvPicPr>
          <p:nvPr/>
        </p:nvPicPr>
        <p:blipFill>
          <a:blip r:embed="rId16">
            <a:grayscl/>
            <a:biLevel thresh="50000"/>
          </a:blip>
          <a:srcRect/>
          <a:stretch>
            <a:fillRect/>
          </a:stretch>
        </p:blipFill>
        <p:spPr bwMode="auto">
          <a:xfrm rot="-1643088">
            <a:off x="4284663" y="4437063"/>
            <a:ext cx="5429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37" name="Picture 41" descr="tour24x24"/>
          <p:cNvPicPr>
            <a:picLocks noChangeAspect="1" noChangeArrowheads="1"/>
          </p:cNvPicPr>
          <p:nvPr/>
        </p:nvPicPr>
        <p:blipFill>
          <a:blip r:embed="rId13">
            <a:grayscl/>
            <a:biLevel thresh="50000"/>
          </a:blip>
          <a:srcRect/>
          <a:stretch>
            <a:fillRect/>
          </a:stretch>
        </p:blipFill>
        <p:spPr bwMode="auto">
          <a:xfrm rot="-1390103">
            <a:off x="3635375" y="5589588"/>
            <a:ext cx="5429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38" name="Picture 42" descr="tour24x24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</a:blip>
          <a:srcRect/>
          <a:stretch>
            <a:fillRect/>
          </a:stretch>
        </p:blipFill>
        <p:spPr bwMode="auto">
          <a:xfrm rot="-2671285">
            <a:off x="1908175" y="5013325"/>
            <a:ext cx="2571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pic>
        <p:nvPicPr>
          <p:cNvPr id="29739" name="Picture 43" descr="tour24x24"/>
          <p:cNvPicPr>
            <a:picLocks noChangeAspect="1" noChangeArrowheads="1"/>
          </p:cNvPicPr>
          <p:nvPr/>
        </p:nvPicPr>
        <p:blipFill>
          <a:blip r:embed="rId17">
            <a:grayscl/>
            <a:biLevel thresh="50000"/>
          </a:blip>
          <a:srcRect/>
          <a:stretch>
            <a:fillRect/>
          </a:stretch>
        </p:blipFill>
        <p:spPr bwMode="auto">
          <a:xfrm rot="-1342963">
            <a:off x="1187450" y="476250"/>
            <a:ext cx="2571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</p:pic>
      <p:sp>
        <p:nvSpPr>
          <p:cNvPr id="29749" name="AutoShape 53"/>
          <p:cNvSpPr>
            <a:spLocks noChangeArrowheads="1"/>
          </p:cNvSpPr>
          <p:nvPr/>
        </p:nvSpPr>
        <p:spPr bwMode="auto">
          <a:xfrm>
            <a:off x="3708400" y="-26988"/>
            <a:ext cx="3165475" cy="1311276"/>
          </a:xfrm>
          <a:prstGeom prst="cloudCallout">
            <a:avLst>
              <a:gd name="adj1" fmla="val -17000"/>
              <a:gd name="adj2" fmla="val 75426"/>
            </a:avLst>
          </a:prstGeom>
          <a:solidFill>
            <a:srgbClr val="9900CC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lIns="18000" tIns="18000" rIns="18000" bIns="18000" anchor="ctr" anchorCtr="1">
            <a:spAutoFit/>
          </a:bodyPr>
          <a:lstStyle/>
          <a:p>
            <a:pPr algn="ctr"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Мне пришла в голову гениальная мысль!</a:t>
            </a:r>
          </a:p>
        </p:txBody>
      </p:sp>
      <p:sp>
        <p:nvSpPr>
          <p:cNvPr id="29750" name="AutoShape 54"/>
          <p:cNvSpPr>
            <a:spLocks noChangeArrowheads="1"/>
          </p:cNvSpPr>
          <p:nvPr/>
        </p:nvSpPr>
        <p:spPr bwMode="auto">
          <a:xfrm>
            <a:off x="6948488" y="0"/>
            <a:ext cx="2736850" cy="1511300"/>
          </a:xfrm>
          <a:prstGeom prst="cloudCallout">
            <a:avLst>
              <a:gd name="adj1" fmla="val -44375"/>
              <a:gd name="adj2" fmla="val 5693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lIns="0" tIns="0" rIns="0" bIns="0" anchorCtr="1"/>
          <a:lstStyle/>
          <a:p>
            <a:pPr algn="ctr"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Оставайтесь ночевать, посмотрим на звезды!</a:t>
            </a:r>
          </a:p>
          <a:p>
            <a:pPr algn="ctr">
              <a:defRPr/>
            </a:pPr>
            <a:endParaRPr lang="ru-RU"/>
          </a:p>
        </p:txBody>
      </p:sp>
      <p:sp>
        <p:nvSpPr>
          <p:cNvPr id="29751" name="AutoShape 55"/>
          <p:cNvSpPr>
            <a:spLocks noChangeArrowheads="1"/>
          </p:cNvSpPr>
          <p:nvPr/>
        </p:nvSpPr>
        <p:spPr bwMode="auto">
          <a:xfrm>
            <a:off x="4932363" y="2133600"/>
            <a:ext cx="2160587" cy="936625"/>
          </a:xfrm>
          <a:prstGeom prst="cloudCallout">
            <a:avLst>
              <a:gd name="adj1" fmla="val 51912"/>
              <a:gd name="adj2" fmla="val 52880"/>
            </a:avLst>
          </a:prstGeom>
          <a:solidFill>
            <a:srgbClr val="B2B2B2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lIns="0" tIns="0" rIns="0" bIns="0" anchorCtr="1"/>
          <a:lstStyle/>
          <a:p>
            <a:pPr algn="ctr">
              <a:spcBef>
                <a:spcPct val="50000"/>
              </a:spcBef>
              <a:defRPr/>
            </a:pPr>
            <a:r>
              <a:rPr lang="ru-RU">
                <a:solidFill>
                  <a:srgbClr val="000000"/>
                </a:solidFill>
              </a:rPr>
              <a:t>Смотри, ноги не промочи!</a:t>
            </a:r>
          </a:p>
          <a:p>
            <a:pPr algn="ctr">
              <a:defRPr/>
            </a:pPr>
            <a:endParaRPr lang="ru-RU"/>
          </a:p>
        </p:txBody>
      </p:sp>
      <p:sp>
        <p:nvSpPr>
          <p:cNvPr id="29752" name="AutoShape 56"/>
          <p:cNvSpPr>
            <a:spLocks noChangeArrowheads="1"/>
          </p:cNvSpPr>
          <p:nvPr/>
        </p:nvSpPr>
        <p:spPr bwMode="auto">
          <a:xfrm>
            <a:off x="4932363" y="5921375"/>
            <a:ext cx="1692275" cy="936625"/>
          </a:xfrm>
          <a:prstGeom prst="cloudCallout">
            <a:avLst>
              <a:gd name="adj1" fmla="val 60227"/>
              <a:gd name="adj2" fmla="val -47796"/>
            </a:avLst>
          </a:prstGeom>
          <a:solidFill>
            <a:srgbClr val="3366CC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lIns="0" tIns="0" rIns="0" bIns="0" anchorCtr="1"/>
          <a:lstStyle/>
          <a:p>
            <a:pPr algn="ctr"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Плывите       ко мне!</a:t>
            </a:r>
            <a:endParaRPr lang="ru-RU"/>
          </a:p>
          <a:p>
            <a:pPr algn="ctr">
              <a:defRPr/>
            </a:pPr>
            <a:endParaRPr lang="ru-RU"/>
          </a:p>
        </p:txBody>
      </p:sp>
      <p:sp>
        <p:nvSpPr>
          <p:cNvPr id="29753" name="AutoShape 57"/>
          <p:cNvSpPr>
            <a:spLocks noChangeArrowheads="1"/>
          </p:cNvSpPr>
          <p:nvPr/>
        </p:nvSpPr>
        <p:spPr bwMode="auto">
          <a:xfrm>
            <a:off x="3708400" y="2781300"/>
            <a:ext cx="1944688" cy="1441450"/>
          </a:xfrm>
          <a:prstGeom prst="cloudCallout">
            <a:avLst>
              <a:gd name="adj1" fmla="val 14245"/>
              <a:gd name="adj2" fmla="val 57597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lIns="0" tIns="0" rIns="0" bIns="0" anchorCtr="1"/>
          <a:lstStyle/>
          <a:p>
            <a:pPr algn="ctr">
              <a:spcBef>
                <a:spcPct val="50000"/>
              </a:spcBef>
              <a:defRPr/>
            </a:pPr>
            <a:r>
              <a:rPr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Кажется дождь собирается!</a:t>
            </a:r>
          </a:p>
          <a:p>
            <a:pPr algn="ctr">
              <a:spcBef>
                <a:spcPct val="50000"/>
              </a:spcBef>
              <a:defRPr/>
            </a:pPr>
            <a:endParaRPr lang="ru-RU">
              <a:solidFill>
                <a:srgbClr val="000000"/>
              </a:solidFill>
            </a:endParaRPr>
          </a:p>
          <a:p>
            <a:pPr algn="ctr">
              <a:defRPr/>
            </a:pPr>
            <a:endParaRPr lang="ru-RU"/>
          </a:p>
        </p:txBody>
      </p:sp>
      <p:sp>
        <p:nvSpPr>
          <p:cNvPr id="29755" name="AutoShape 59"/>
          <p:cNvSpPr>
            <a:spLocks noChangeArrowheads="1"/>
          </p:cNvSpPr>
          <p:nvPr/>
        </p:nvSpPr>
        <p:spPr bwMode="auto">
          <a:xfrm>
            <a:off x="1692275" y="4221163"/>
            <a:ext cx="1692275" cy="936625"/>
          </a:xfrm>
          <a:prstGeom prst="cloudCallout">
            <a:avLst>
              <a:gd name="adj1" fmla="val 26454"/>
              <a:gd name="adj2" fmla="val 67120"/>
            </a:avLst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lIns="0" tIns="0" rIns="0" bIns="0" anchorCtr="1"/>
          <a:lstStyle/>
          <a:p>
            <a:pPr algn="ctr">
              <a:spcBef>
                <a:spcPct val="50000"/>
              </a:spcBef>
              <a:defRPr/>
            </a:pP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Разведем костер?</a:t>
            </a:r>
            <a:endParaRPr lang="ru-RU"/>
          </a:p>
          <a:p>
            <a:pPr algn="ctr">
              <a:defRPr/>
            </a:pPr>
            <a:endParaRPr lang="ru-RU"/>
          </a:p>
        </p:txBody>
      </p:sp>
      <p:sp>
        <p:nvSpPr>
          <p:cNvPr id="29756" name="AutoShape 60"/>
          <p:cNvSpPr>
            <a:spLocks noChangeArrowheads="1"/>
          </p:cNvSpPr>
          <p:nvPr/>
        </p:nvSpPr>
        <p:spPr bwMode="auto">
          <a:xfrm>
            <a:off x="0" y="2276475"/>
            <a:ext cx="2232025" cy="1584325"/>
          </a:xfrm>
          <a:prstGeom prst="cloudCallout">
            <a:avLst>
              <a:gd name="adj1" fmla="val 71194"/>
              <a:gd name="adj2" fmla="val 12324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lIns="0" tIns="0" rIns="0" bIns="0" anchorCtr="1"/>
          <a:lstStyle/>
          <a:p>
            <a:pPr algn="ctr">
              <a:spcBef>
                <a:spcPct val="50000"/>
              </a:spcBef>
              <a:defRPr/>
            </a:pPr>
            <a:r>
              <a:rPr lang="ru-RU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Как же вы ночью до меня добрались?</a:t>
            </a:r>
          </a:p>
          <a:p>
            <a:pPr algn="ctr">
              <a:spcBef>
                <a:spcPct val="50000"/>
              </a:spcBef>
              <a:defRPr/>
            </a:pPr>
            <a:endParaRPr lang="ru-RU"/>
          </a:p>
          <a:p>
            <a:pPr algn="ctr"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0" y="6180916"/>
            <a:ext cx="5000628" cy="67710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spc="50" dirty="0" smtClean="0">
                <a:ln w="11430"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3366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Страна </a:t>
            </a:r>
            <a:r>
              <a:rPr lang="ru-RU" sz="3800" b="1" spc="50" dirty="0" err="1" smtClean="0">
                <a:ln w="11430">
                  <a:solidFill>
                    <a:schemeClr val="bg1">
                      <a:lumMod val="50000"/>
                    </a:schemeClr>
                  </a:solidFill>
                </a:ln>
                <a:solidFill>
                  <a:srgbClr val="3366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Смешария</a:t>
            </a:r>
            <a:endParaRPr lang="ru-RU" sz="3800" b="1" spc="50" dirty="0">
              <a:ln w="11430">
                <a:solidFill>
                  <a:schemeClr val="bg1">
                    <a:lumMod val="50000"/>
                  </a:schemeClr>
                </a:solidFill>
              </a:ln>
              <a:solidFill>
                <a:srgbClr val="3366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2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2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2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0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9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4000"/>
                            </p:stCondLst>
                            <p:childTnLst>
                              <p:par>
                                <p:cTn id="8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9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1000"/>
                                        <p:tgtEl>
                                          <p:spTgt spid="2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6000"/>
                            </p:stCondLst>
                            <p:childTnLst>
                              <p:par>
                                <p:cTn id="9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9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7000"/>
                            </p:stCondLst>
                            <p:childTnLst>
                              <p:par>
                                <p:cTn id="9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9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1000"/>
                                        <p:tgtEl>
                                          <p:spTgt spid="2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0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9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29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9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20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1000"/>
                                        <p:tgtEl>
                                          <p:spTgt spid="29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9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9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9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4000"/>
                            </p:stCondLst>
                            <p:childTnLst>
                              <p:par>
                                <p:cTn id="1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9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9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9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5000"/>
                            </p:stCondLst>
                            <p:childTnLst>
                              <p:par>
                                <p:cTn id="1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9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9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6000"/>
                            </p:stCondLst>
                            <p:childTnLst>
                              <p:par>
                                <p:cTn id="1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9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9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9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1000"/>
                                        <p:tgtEl>
                                          <p:spTgt spid="2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9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9000"/>
                            </p:stCondLst>
                            <p:childTnLst>
                              <p:par>
                                <p:cTn id="1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1000"/>
                                        <p:tgtEl>
                                          <p:spTgt spid="29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30000"/>
                            </p:stCondLst>
                            <p:childTnLst>
                              <p:par>
                                <p:cTn id="1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9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1000"/>
                            </p:stCondLst>
                            <p:childTnLst>
                              <p:par>
                                <p:cTn id="1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9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32000"/>
                            </p:stCondLst>
                            <p:childTnLst>
                              <p:par>
                                <p:cTn id="1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57" grpId="0" animBg="1"/>
      <p:bldP spid="29754" grpId="0" animBg="1"/>
      <p:bldP spid="29749" grpId="0" animBg="1"/>
      <p:bldP spid="29750" grpId="0" animBg="1"/>
      <p:bldP spid="29751" grpId="0" animBg="1"/>
      <p:bldP spid="29752" grpId="0" animBg="1"/>
      <p:bldP spid="29753" grpId="0" animBg="1"/>
      <p:bldP spid="29755" grpId="0" animBg="1"/>
      <p:bldP spid="2975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Личное снаряжение</a:t>
            </a:r>
          </a:p>
        </p:txBody>
      </p:sp>
      <p:sp>
        <p:nvSpPr>
          <p:cNvPr id="348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28600" y="1600200"/>
            <a:ext cx="4775200" cy="49974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Рюкзак</a:t>
            </a:r>
          </a:p>
          <a:p>
            <a:pPr eaLnBrk="1" hangingPunct="1">
              <a:defRPr/>
            </a:pPr>
            <a:r>
              <a:rPr lang="ru-RU" sz="2400" dirty="0" smtClean="0"/>
              <a:t>Туалетные  принадлежности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Блокнот, ручка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Палатка </a:t>
            </a:r>
          </a:p>
          <a:p>
            <a:pPr eaLnBrk="1" hangingPunct="1">
              <a:defRPr/>
            </a:pPr>
            <a:r>
              <a:rPr lang="ru-RU" sz="2400" dirty="0" smtClean="0"/>
              <a:t>Спальный мешок и </a:t>
            </a:r>
            <a:r>
              <a:rPr lang="ru-RU" sz="2400" dirty="0" err="1" smtClean="0"/>
              <a:t>трапик</a:t>
            </a:r>
            <a:endParaRPr lang="ru-RU" sz="2400" dirty="0" smtClean="0"/>
          </a:p>
          <a:p>
            <a:pPr eaLnBrk="1" hangingPunct="1">
              <a:defRPr/>
            </a:pPr>
            <a:r>
              <a:rPr lang="ru-RU" sz="2400" dirty="0" smtClean="0"/>
              <a:t>Перочинный нож</a:t>
            </a:r>
          </a:p>
          <a:p>
            <a:pPr eaLnBrk="1" hangingPunct="1">
              <a:defRPr/>
            </a:pPr>
            <a:r>
              <a:rPr lang="ru-RU" sz="2400" dirty="0" smtClean="0"/>
              <a:t>Саперная лопатка </a:t>
            </a:r>
          </a:p>
          <a:p>
            <a:pPr eaLnBrk="1" hangingPunct="1">
              <a:defRPr/>
            </a:pPr>
            <a:r>
              <a:rPr lang="ru-RU" sz="2400" dirty="0" smtClean="0"/>
              <a:t>Запасная одежда  и обувь</a:t>
            </a:r>
          </a:p>
          <a:p>
            <a:pPr eaLnBrk="1" hangingPunct="1">
              <a:defRPr/>
            </a:pPr>
            <a:r>
              <a:rPr lang="ru-RU" sz="2400" dirty="0" smtClean="0"/>
              <a:t>Надувная лодка и насос</a:t>
            </a:r>
          </a:p>
          <a:p>
            <a:pPr eaLnBrk="1" hangingPunct="1">
              <a:defRPr/>
            </a:pPr>
            <a:r>
              <a:rPr lang="ru-RU" sz="2400" dirty="0" smtClean="0"/>
              <a:t>Накидка от дождя (1,5 </a:t>
            </a:r>
            <a:r>
              <a:rPr lang="ru-RU" sz="2400" dirty="0" err="1" smtClean="0"/>
              <a:t>х</a:t>
            </a:r>
            <a:r>
              <a:rPr lang="ru-RU" sz="2400" dirty="0" smtClean="0"/>
              <a:t> 1,5)</a:t>
            </a:r>
          </a:p>
          <a:p>
            <a:pPr eaLnBrk="1" hangingPunct="1">
              <a:defRPr/>
            </a:pPr>
            <a:endParaRPr lang="ru-RU" sz="2400" dirty="0" smtClean="0"/>
          </a:p>
        </p:txBody>
      </p:sp>
      <p:sp>
        <p:nvSpPr>
          <p:cNvPr id="34820" name="Rectangle 4"/>
          <p:cNvSpPr>
            <a:spLocks noRot="1" noChangeArrowheads="1"/>
          </p:cNvSpPr>
          <p:nvPr/>
        </p:nvSpPr>
        <p:spPr bwMode="auto">
          <a:xfrm>
            <a:off x="5233988" y="1628775"/>
            <a:ext cx="4017962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Char char="►"/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Спички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Char char="►"/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Посуда для приготовления пищи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Char char="►"/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Запас продовольствия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Char char="►"/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Миска, кружка, ложка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Char char="►"/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Топорик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Char char="►"/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Рабочие рукавицы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Char char="►"/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Фонарик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Char char="►"/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Карта и  компас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Char char="►"/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Аптечка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Char char="►"/>
              <a:defRPr/>
            </a:pPr>
            <a:endParaRPr lang="ru-RU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Char char="►"/>
              <a:defRPr/>
            </a:pPr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Arial" charset="0"/>
              <a:buChar char="►"/>
              <a:defRPr/>
            </a:pPr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301625" y="333375"/>
            <a:ext cx="854075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Носимый аварийный запас (НАЗ)</a:t>
            </a:r>
          </a:p>
        </p:txBody>
      </p:sp>
      <p:pic>
        <p:nvPicPr>
          <p:cNvPr id="7171" name="Picture 4" descr="Без-имени-1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588125" y="1700213"/>
            <a:ext cx="2266950" cy="3600450"/>
          </a:xfrm>
          <a:noFill/>
        </p:spPr>
      </p:pic>
      <p:pic>
        <p:nvPicPr>
          <p:cNvPr id="7172" name="Picture 7" descr="Без-имени-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57158" y="1788319"/>
            <a:ext cx="5689600" cy="3281362"/>
          </a:xfrm>
          <a:noFill/>
        </p:spPr>
      </p:pic>
      <p:sp>
        <p:nvSpPr>
          <p:cNvPr id="5" name="TextBox 4"/>
          <p:cNvSpPr txBox="1"/>
          <p:nvPr/>
        </p:nvSpPr>
        <p:spPr>
          <a:xfrm>
            <a:off x="571472" y="5572140"/>
            <a:ext cx="81439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Домашнее задание: </a:t>
            </a:r>
          </a:p>
          <a:p>
            <a:r>
              <a:rPr lang="ru-RU" sz="2800" dirty="0" smtClean="0"/>
              <a:t>§ 2, задания для сам/раб 1,2. Сделать НАЗ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85" name="Group 357"/>
          <p:cNvGraphicFramePr>
            <a:graphicFrameLocks noGrp="1"/>
          </p:cNvGraphicFramePr>
          <p:nvPr>
            <p:ph/>
          </p:nvPr>
        </p:nvGraphicFramePr>
        <p:xfrm>
          <a:off x="323850" y="654050"/>
          <a:ext cx="8540750" cy="5870578"/>
        </p:xfrm>
        <a:graphic>
          <a:graphicData uri="http://schemas.openxmlformats.org/drawingml/2006/table">
            <a:tbl>
              <a:tblPr/>
              <a:tblGrid>
                <a:gridCol w="711200"/>
                <a:gridCol w="712788"/>
                <a:gridCol w="711200"/>
                <a:gridCol w="711200"/>
                <a:gridCol w="712787"/>
                <a:gridCol w="711200"/>
                <a:gridCol w="711200"/>
                <a:gridCol w="712788"/>
                <a:gridCol w="711200"/>
                <a:gridCol w="711200"/>
                <a:gridCol w="712787"/>
                <a:gridCol w="711200"/>
              </a:tblGrid>
              <a:tr h="979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6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9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9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6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9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2896" name="Picture 368" descr="Без-имени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86550" y="4514850"/>
            <a:ext cx="2457450" cy="234315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22897" name="Picture 369" descr="Без-имени-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4925" y="4933950"/>
            <a:ext cx="1943100" cy="209550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22898" name="Picture 370" descr="Без-имени-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52413" y="-257175"/>
            <a:ext cx="2705101" cy="188595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22899" name="Picture 371" descr="Без-имени-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1196975"/>
            <a:ext cx="3457575" cy="253365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22900" name="Picture 372" descr="Без-имени-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32588" y="0"/>
            <a:ext cx="1400175" cy="1495425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22901" name="Picture 373" descr="Без-имени-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825" y="2924175"/>
            <a:ext cx="3095625" cy="200025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graphicFrame>
        <p:nvGraphicFramePr>
          <p:cNvPr id="23298" name="Group 770"/>
          <p:cNvGraphicFramePr>
            <a:graphicFrameLocks noGrp="1"/>
          </p:cNvGraphicFramePr>
          <p:nvPr/>
        </p:nvGraphicFramePr>
        <p:xfrm>
          <a:off x="323850" y="654050"/>
          <a:ext cx="8540750" cy="5870578"/>
        </p:xfrm>
        <a:graphic>
          <a:graphicData uri="http://schemas.openxmlformats.org/drawingml/2006/table">
            <a:tbl>
              <a:tblPr/>
              <a:tblGrid>
                <a:gridCol w="711200"/>
                <a:gridCol w="712788"/>
                <a:gridCol w="711200"/>
                <a:gridCol w="711200"/>
                <a:gridCol w="712787"/>
                <a:gridCol w="711200"/>
                <a:gridCol w="711200"/>
                <a:gridCol w="712788"/>
                <a:gridCol w="711200"/>
                <a:gridCol w="711200"/>
                <a:gridCol w="712787"/>
                <a:gridCol w="711200"/>
              </a:tblGrid>
              <a:tr h="979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Ю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З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6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Л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9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М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Я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Ч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9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П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Л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6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Г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И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9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К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С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Т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Е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Р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Arial" charset="0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marL="90000" marR="90000" marT="46800" marB="46800" anchor="ctr" anchorCtr="1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2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ица">
  <a:themeElements>
    <a:clrScheme name="Граница 1">
      <a:dk1>
        <a:srgbClr val="00007A"/>
      </a:dk1>
      <a:lt1>
        <a:srgbClr val="FFFFFF"/>
      </a:lt1>
      <a:dk2>
        <a:srgbClr val="000066"/>
      </a:dk2>
      <a:lt2>
        <a:srgbClr val="CCECFF"/>
      </a:lt2>
      <a:accent1>
        <a:srgbClr val="6F64C2"/>
      </a:accent1>
      <a:accent2>
        <a:srgbClr val="0089BA"/>
      </a:accent2>
      <a:accent3>
        <a:srgbClr val="AAAAB8"/>
      </a:accent3>
      <a:accent4>
        <a:srgbClr val="DADADA"/>
      </a:accent4>
      <a:accent5>
        <a:srgbClr val="BBB8DD"/>
      </a:accent5>
      <a:accent6>
        <a:srgbClr val="007CA8"/>
      </a:accent6>
      <a:hlink>
        <a:srgbClr val="66CCFF"/>
      </a:hlink>
      <a:folHlink>
        <a:srgbClr val="00CC99"/>
      </a:folHlink>
    </a:clrScheme>
    <a:fontScheme name="Границ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раница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10">
        <a:dk1>
          <a:srgbClr val="0000D8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Граница 10">
    <a:dk1>
      <a:srgbClr val="0000D8"/>
    </a:dk1>
    <a:lt1>
      <a:srgbClr val="FFFFFF"/>
    </a:lt1>
    <a:dk2>
      <a:srgbClr val="000066"/>
    </a:dk2>
    <a:lt2>
      <a:srgbClr val="CCECFF"/>
    </a:lt2>
    <a:accent1>
      <a:srgbClr val="6F64C2"/>
    </a:accent1>
    <a:accent2>
      <a:srgbClr val="0089BA"/>
    </a:accent2>
    <a:accent3>
      <a:srgbClr val="AAAAB8"/>
    </a:accent3>
    <a:accent4>
      <a:srgbClr val="DADADA"/>
    </a:accent4>
    <a:accent5>
      <a:srgbClr val="BBB8DD"/>
    </a:accent5>
    <a:accent6>
      <a:srgbClr val="007CA8"/>
    </a:accent6>
    <a:hlink>
      <a:srgbClr val="66CCFF"/>
    </a:hlink>
    <a:folHlink>
      <a:srgbClr val="00CC9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Compass</Template>
  <TotalTime>258</TotalTime>
  <Words>355</Words>
  <Application>Microsoft PowerPoint</Application>
  <PresentationFormat>Экран (4:3)</PresentationFormat>
  <Paragraphs>128</Paragraphs>
  <Slides>11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Граница</vt:lpstr>
      <vt:lpstr>Слайд 1</vt:lpstr>
      <vt:lpstr>Слайд 2</vt:lpstr>
      <vt:lpstr>Слайд 3</vt:lpstr>
      <vt:lpstr>Слайд 4</vt:lpstr>
      <vt:lpstr>Какие вещи не стоит брать          с собой в поход?</vt:lpstr>
      <vt:lpstr>Слайд 6</vt:lpstr>
      <vt:lpstr>Личное снаряжение</vt:lpstr>
      <vt:lpstr>Носимый аварийный запас (НАЗ)</vt:lpstr>
      <vt:lpstr>Слайд 9</vt:lpstr>
      <vt:lpstr>Слайд 10</vt:lpstr>
      <vt:lpstr>Слайд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подготовиться к путешествию?</dc:title>
  <dc:creator>Olga Demidova</dc:creator>
  <cp:lastModifiedBy>Admin</cp:lastModifiedBy>
  <cp:revision>33</cp:revision>
  <dcterms:created xsi:type="dcterms:W3CDTF">2007-09-09T04:47:45Z</dcterms:created>
  <dcterms:modified xsi:type="dcterms:W3CDTF">2001-12-31T18:14:04Z</dcterms:modified>
</cp:coreProperties>
</file>